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8" r:id="rId8"/>
    <p:sldId id="262" r:id="rId9"/>
    <p:sldId id="269" r:id="rId10"/>
    <p:sldId id="263" r:id="rId11"/>
    <p:sldId id="264" r:id="rId12"/>
    <p:sldId id="271" r:id="rId13"/>
    <p:sldId id="265" r:id="rId14"/>
    <p:sldId id="270" r:id="rId15"/>
    <p:sldId id="266" r:id="rId16"/>
    <p:sldId id="272" r:id="rId17"/>
    <p:sldId id="273" r:id="rId18"/>
    <p:sldId id="274" r:id="rId19"/>
    <p:sldId id="267" r:id="rId20"/>
  </p:sldIdLst>
  <p:sldSz cx="12192000" cy="6858000"/>
  <p:notesSz cx="6858000" cy="9144000"/>
  <p:embeddedFontLst>
    <p:embeddedFont>
      <p:font typeface="华文宋体" panose="02010600040101010101" pitchFamily="2" charset="-122"/>
      <p:regular r:id="rId21"/>
    </p:embeddedFont>
  </p:embeddedFontLst>
  <p:defaultText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9" autoAdjust="0"/>
    <p:restoredTop sz="94694" autoAdjust="0"/>
  </p:normalViewPr>
  <p:slideViewPr>
    <p:cSldViewPr snapToGrid="0">
      <p:cViewPr varScale="1">
        <p:scale>
          <a:sx n="153" d="100"/>
          <a:sy n="153" d="100"/>
        </p:scale>
        <p:origin x="62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G>
</file>

<file path=ppt/media/image11.jpg>
</file>

<file path=ppt/media/image12.jpeg>
</file>

<file path=ppt/media/image13.jpe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3.jpeg>
</file>

<file path=ppt/media/image4.jp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EB161-DC79-1557-49C0-2129714FC30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SG" altLang="en-US"/>
          </a:p>
        </p:txBody>
      </p:sp>
      <p:sp>
        <p:nvSpPr>
          <p:cNvPr id="3" name="副标题 2">
            <a:extLst>
              <a:ext uri="{FF2B5EF4-FFF2-40B4-BE49-F238E27FC236}">
                <a16:creationId xmlns:a16="http://schemas.microsoft.com/office/drawing/2014/main" id="{E5785D81-D146-3F5F-BB43-E9AE89950D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SG" altLang="en-US"/>
          </a:p>
        </p:txBody>
      </p:sp>
      <p:sp>
        <p:nvSpPr>
          <p:cNvPr id="4" name="日期占位符 3">
            <a:extLst>
              <a:ext uri="{FF2B5EF4-FFF2-40B4-BE49-F238E27FC236}">
                <a16:creationId xmlns:a16="http://schemas.microsoft.com/office/drawing/2014/main" id="{FBF5AF84-56DB-9E39-943F-BDE0AC28A071}"/>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7490EA8F-9750-7276-A361-3C23766C65FD}"/>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39BC678-571F-275B-EEF6-41E21697E74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16698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E8F3E-CB83-3333-F2DE-D60A8D902A0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SG" altLang="en-US"/>
          </a:p>
        </p:txBody>
      </p:sp>
      <p:sp>
        <p:nvSpPr>
          <p:cNvPr id="3" name="图片占位符 2">
            <a:extLst>
              <a:ext uri="{FF2B5EF4-FFF2-40B4-BE49-F238E27FC236}">
                <a16:creationId xmlns:a16="http://schemas.microsoft.com/office/drawing/2014/main" id="{1CE32267-581A-0006-3C45-3B3097F750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SG" altLang="en-US"/>
          </a:p>
        </p:txBody>
      </p:sp>
      <p:sp>
        <p:nvSpPr>
          <p:cNvPr id="4" name="文本占位符 3">
            <a:extLst>
              <a:ext uri="{FF2B5EF4-FFF2-40B4-BE49-F238E27FC236}">
                <a16:creationId xmlns:a16="http://schemas.microsoft.com/office/drawing/2014/main" id="{D45B1AE0-D863-6FF1-FD4D-EBF15A02B2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DCC560-B275-4CBD-C724-B11ED876CF4E}"/>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6" name="页脚占位符 5">
            <a:extLst>
              <a:ext uri="{FF2B5EF4-FFF2-40B4-BE49-F238E27FC236}">
                <a16:creationId xmlns:a16="http://schemas.microsoft.com/office/drawing/2014/main" id="{E726FAAD-145A-566C-3568-0A35C05ED531}"/>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3F0638B3-E34E-8F30-C51C-A5FBA0C656D6}"/>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413234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AED564-1D4C-1D1F-C7B1-FFBA91B4D1F0}"/>
              </a:ext>
            </a:extLst>
          </p:cNvPr>
          <p:cNvSpPr>
            <a:spLocks noGrp="1"/>
          </p:cNvSpPr>
          <p:nvPr>
            <p:ph type="title"/>
          </p:nvPr>
        </p:nvSpPr>
        <p:spPr/>
        <p:txBody>
          <a:bodyPr/>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7DBADF53-C937-2D3A-6F01-6193D4D4C5D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7EBC41A-23E0-B865-F183-A675FA2F8FD6}"/>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5DABD1CD-ADE3-15D0-6CF4-5840CD10A221}"/>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BA028CA-0EA5-3A8A-AF9F-4E6527252F85}"/>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197345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CC2A590-6BE9-9DE7-40D7-0F1B151537B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C8B3FFF2-7369-59E7-092F-0BC90FCF07E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E31D848-878F-1133-1E3B-F6DB14411AB3}"/>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59E0CE2E-4649-51E8-D19B-F11442676E25}"/>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253E7E18-74D3-700B-746E-5DFAE6AE9FB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52530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D59E71-42CB-6CF0-CE57-0B0056A7FDC5}"/>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endParaRPr lang="zh-SG" altLang="en-US" dirty="0"/>
          </a:p>
        </p:txBody>
      </p:sp>
      <p:sp>
        <p:nvSpPr>
          <p:cNvPr id="3" name="内容占位符 2">
            <a:extLst>
              <a:ext uri="{FF2B5EF4-FFF2-40B4-BE49-F238E27FC236}">
                <a16:creationId xmlns:a16="http://schemas.microsoft.com/office/drawing/2014/main" id="{F7794D3A-4CA9-1D92-E393-0F1D68E157C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7E3D4D0C-3E4A-8C1D-2CA9-E354014517FE}"/>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7DCEA48A-21FB-656F-2296-0602A385151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620D081B-65E5-D6CB-6D6C-8007CB4D302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800214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928632-8041-CC5B-E707-BDDB65B620E3}"/>
              </a:ext>
            </a:extLst>
          </p:cNvPr>
          <p:cNvSpPr>
            <a:spLocks noGrp="1"/>
          </p:cNvSpPr>
          <p:nvPr>
            <p:ph type="title"/>
          </p:nvPr>
        </p:nvSpPr>
        <p:spPr/>
        <p:txBody>
          <a:bodyPr anchor="t" anchorCtr="0">
            <a:normAutofit/>
          </a:bodyPr>
          <a:lstStyle>
            <a:lvl1pPr>
              <a:defRPr sz="3600" baseline="0">
                <a:latin typeface="DIN Pro" panose="02000503030000020004" pitchFamily="50" charset="0"/>
              </a:defRPr>
            </a:lvl1pPr>
          </a:lstStyle>
          <a:p>
            <a:r>
              <a:rPr lang="zh-CN" altLang="en-US" dirty="0"/>
              <a:t>单击此处编辑母版标题样式</a:t>
            </a:r>
            <a:endParaRPr lang="zh-SG" altLang="en-US" dirty="0"/>
          </a:p>
        </p:txBody>
      </p:sp>
      <p:sp>
        <p:nvSpPr>
          <p:cNvPr id="3" name="日期占位符 2">
            <a:extLst>
              <a:ext uri="{FF2B5EF4-FFF2-40B4-BE49-F238E27FC236}">
                <a16:creationId xmlns:a16="http://schemas.microsoft.com/office/drawing/2014/main" id="{D3D43392-A4E6-BE38-5498-C85A05DC10A8}"/>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4" name="页脚占位符 3">
            <a:extLst>
              <a:ext uri="{FF2B5EF4-FFF2-40B4-BE49-F238E27FC236}">
                <a16:creationId xmlns:a16="http://schemas.microsoft.com/office/drawing/2014/main" id="{68772B86-75C7-71BD-F989-E9369CA9E25E}"/>
              </a:ext>
            </a:extLst>
          </p:cNvPr>
          <p:cNvSpPr>
            <a:spLocks noGrp="1"/>
          </p:cNvSpPr>
          <p:nvPr>
            <p:ph type="ftr" sz="quarter" idx="11"/>
          </p:nvPr>
        </p:nvSpPr>
        <p:spPr/>
        <p:txBody>
          <a:bodyPr/>
          <a:lstStyle/>
          <a:p>
            <a:endParaRPr lang="zh-SG" altLang="en-US" dirty="0"/>
          </a:p>
        </p:txBody>
      </p:sp>
      <p:sp>
        <p:nvSpPr>
          <p:cNvPr id="5" name="灯片编号占位符 4">
            <a:extLst>
              <a:ext uri="{FF2B5EF4-FFF2-40B4-BE49-F238E27FC236}">
                <a16:creationId xmlns:a16="http://schemas.microsoft.com/office/drawing/2014/main" id="{F3D44951-A1D2-B1B2-A676-1DF09450C13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56797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3F5216-3E8F-C58F-2CA5-FEC1604AABE7}"/>
              </a:ext>
            </a:extLst>
          </p:cNvPr>
          <p:cNvSpPr>
            <a:spLocks noGrp="1"/>
          </p:cNvSpPr>
          <p:nvPr>
            <p:ph type="title"/>
          </p:nvPr>
        </p:nvSpPr>
        <p:spPr>
          <a:xfrm>
            <a:off x="831850" y="1709738"/>
            <a:ext cx="10515600" cy="2852737"/>
          </a:xfrm>
        </p:spPr>
        <p:txBody>
          <a:bodyPr anchor="b"/>
          <a:lstStyle>
            <a:lvl1pPr>
              <a:defRPr sz="6000"/>
            </a:lvl1p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28B19965-3BE8-AE17-8224-5DB0A67909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CB80B73-1BAE-5C22-4634-D1B4EF746516}"/>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13472B24-2631-2612-84D3-6727CF2FA05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4493C9E5-A9A4-3F12-C196-66A23167340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063236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D92A24-C430-4885-E33A-25CF3ACB6ACB}"/>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417AD56C-98C3-D1C2-90D1-F3C08E66321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内容占位符 3">
            <a:extLst>
              <a:ext uri="{FF2B5EF4-FFF2-40B4-BE49-F238E27FC236}">
                <a16:creationId xmlns:a16="http://schemas.microsoft.com/office/drawing/2014/main" id="{9ABA714E-A8BA-1A36-F31B-6C36B4C67A6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日期占位符 4">
            <a:extLst>
              <a:ext uri="{FF2B5EF4-FFF2-40B4-BE49-F238E27FC236}">
                <a16:creationId xmlns:a16="http://schemas.microsoft.com/office/drawing/2014/main" id="{DD0F87B7-951A-86F8-9B36-6B18255DA1C1}"/>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6" name="页脚占位符 5">
            <a:extLst>
              <a:ext uri="{FF2B5EF4-FFF2-40B4-BE49-F238E27FC236}">
                <a16:creationId xmlns:a16="http://schemas.microsoft.com/office/drawing/2014/main" id="{7394B595-2884-E262-29F7-90B865CE70D5}"/>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12AF1843-690A-4FAC-B919-F10B4583691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320240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64A49-EAC2-420F-47E5-3A5AFEF9685C}"/>
              </a:ext>
            </a:extLst>
          </p:cNvPr>
          <p:cNvSpPr>
            <a:spLocks noGrp="1"/>
          </p:cNvSpPr>
          <p:nvPr>
            <p:ph type="title"/>
          </p:nvPr>
        </p:nvSpPr>
        <p:spPr>
          <a:xfrm>
            <a:off x="839788" y="365125"/>
            <a:ext cx="10515600" cy="1325563"/>
          </a:xfrm>
        </p:spPr>
        <p:txBody>
          <a:bodyPr/>
          <a:lstStyle/>
          <a:p>
            <a:r>
              <a:rPr lang="zh-CN" altLang="en-US"/>
              <a:t>单击此处编辑母版标题样式</a:t>
            </a:r>
            <a:endParaRPr lang="zh-SG" altLang="en-US"/>
          </a:p>
        </p:txBody>
      </p:sp>
      <p:sp>
        <p:nvSpPr>
          <p:cNvPr id="3" name="文本占位符 2">
            <a:extLst>
              <a:ext uri="{FF2B5EF4-FFF2-40B4-BE49-F238E27FC236}">
                <a16:creationId xmlns:a16="http://schemas.microsoft.com/office/drawing/2014/main" id="{CE510257-61B0-3286-32DC-4420D4DC50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36AC0F-0FE6-3220-57B4-7FA69A6CBB2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文本占位符 4">
            <a:extLst>
              <a:ext uri="{FF2B5EF4-FFF2-40B4-BE49-F238E27FC236}">
                <a16:creationId xmlns:a16="http://schemas.microsoft.com/office/drawing/2014/main" id="{0EEF239E-564D-48FA-F534-D8547BE95D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08A0ABB-1C20-B6FC-0D06-333FDC763FF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7" name="日期占位符 6">
            <a:extLst>
              <a:ext uri="{FF2B5EF4-FFF2-40B4-BE49-F238E27FC236}">
                <a16:creationId xmlns:a16="http://schemas.microsoft.com/office/drawing/2014/main" id="{2A198695-4BC0-019B-25AE-7464EE28DC47}"/>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8" name="页脚占位符 7">
            <a:extLst>
              <a:ext uri="{FF2B5EF4-FFF2-40B4-BE49-F238E27FC236}">
                <a16:creationId xmlns:a16="http://schemas.microsoft.com/office/drawing/2014/main" id="{8B4C1DA9-C743-D32E-C4F3-55C8B7994502}"/>
              </a:ext>
            </a:extLst>
          </p:cNvPr>
          <p:cNvSpPr>
            <a:spLocks noGrp="1"/>
          </p:cNvSpPr>
          <p:nvPr>
            <p:ph type="ftr" sz="quarter" idx="11"/>
          </p:nvPr>
        </p:nvSpPr>
        <p:spPr/>
        <p:txBody>
          <a:bodyPr/>
          <a:lstStyle/>
          <a:p>
            <a:endParaRPr lang="zh-SG" altLang="en-US"/>
          </a:p>
        </p:txBody>
      </p:sp>
      <p:sp>
        <p:nvSpPr>
          <p:cNvPr id="9" name="灯片编号占位符 8">
            <a:extLst>
              <a:ext uri="{FF2B5EF4-FFF2-40B4-BE49-F238E27FC236}">
                <a16:creationId xmlns:a16="http://schemas.microsoft.com/office/drawing/2014/main" id="{9D185287-4B25-85BA-CBEE-22C43662199F}"/>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2194138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C125D4-775E-31E8-91C3-B9BC3088A11C}"/>
              </a:ext>
            </a:extLst>
          </p:cNvPr>
          <p:cNvSpPr>
            <a:spLocks noGrp="1"/>
          </p:cNvSpPr>
          <p:nvPr>
            <p:ph type="title"/>
          </p:nvPr>
        </p:nvSpPr>
        <p:spPr/>
        <p:txBody>
          <a:bodyPr vert="horz" lIns="91440" tIns="45720" rIns="91440" bIns="45720" rtlCol="0" anchor="t" anchorCtr="0">
            <a:normAutofit/>
          </a:bodyPr>
          <a:lstStyle>
            <a:lvl1pPr>
              <a:defRPr lang="zh-SG" altLang="en-US" sz="3600">
                <a:latin typeface="华文宋体" panose="02010600040101010101" pitchFamily="2" charset="-122"/>
                <a:ea typeface="华文宋体" panose="02010600040101010101" pitchFamily="2" charset="-122"/>
              </a:defRPr>
            </a:lvl1pPr>
          </a:lstStyle>
          <a:p>
            <a:pPr lvl="0"/>
            <a:r>
              <a:rPr lang="zh-CN" altLang="en-US"/>
              <a:t>单击此处编辑母版标题样式</a:t>
            </a:r>
            <a:endParaRPr lang="zh-SG" altLang="en-US"/>
          </a:p>
        </p:txBody>
      </p:sp>
      <p:sp>
        <p:nvSpPr>
          <p:cNvPr id="3" name="日期占位符 2">
            <a:extLst>
              <a:ext uri="{FF2B5EF4-FFF2-40B4-BE49-F238E27FC236}">
                <a16:creationId xmlns:a16="http://schemas.microsoft.com/office/drawing/2014/main" id="{A9A4B2AE-07AF-8035-3A7E-B95E2E15A1AA}"/>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4" name="页脚占位符 3">
            <a:extLst>
              <a:ext uri="{FF2B5EF4-FFF2-40B4-BE49-F238E27FC236}">
                <a16:creationId xmlns:a16="http://schemas.microsoft.com/office/drawing/2014/main" id="{300F8C6D-42AC-100A-E94B-D632A3CB73E4}"/>
              </a:ext>
            </a:extLst>
          </p:cNvPr>
          <p:cNvSpPr>
            <a:spLocks noGrp="1"/>
          </p:cNvSpPr>
          <p:nvPr>
            <p:ph type="ftr" sz="quarter" idx="11"/>
          </p:nvPr>
        </p:nvSpPr>
        <p:spPr/>
        <p:txBody>
          <a:bodyPr/>
          <a:lstStyle/>
          <a:p>
            <a:endParaRPr lang="zh-SG" altLang="en-US"/>
          </a:p>
        </p:txBody>
      </p:sp>
      <p:sp>
        <p:nvSpPr>
          <p:cNvPr id="5" name="灯片编号占位符 4">
            <a:extLst>
              <a:ext uri="{FF2B5EF4-FFF2-40B4-BE49-F238E27FC236}">
                <a16:creationId xmlns:a16="http://schemas.microsoft.com/office/drawing/2014/main" id="{E7734F87-FEB0-7D0D-F0A7-ED6F2DC13858}"/>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37375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5B5E456-E7E3-168E-0D46-23D9B46FD564}"/>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3" name="页脚占位符 2">
            <a:extLst>
              <a:ext uri="{FF2B5EF4-FFF2-40B4-BE49-F238E27FC236}">
                <a16:creationId xmlns:a16="http://schemas.microsoft.com/office/drawing/2014/main" id="{E97C5F41-3D8E-4999-F981-00D03296D591}"/>
              </a:ext>
            </a:extLst>
          </p:cNvPr>
          <p:cNvSpPr>
            <a:spLocks noGrp="1"/>
          </p:cNvSpPr>
          <p:nvPr>
            <p:ph type="ftr" sz="quarter" idx="11"/>
          </p:nvPr>
        </p:nvSpPr>
        <p:spPr/>
        <p:txBody>
          <a:bodyPr/>
          <a:lstStyle/>
          <a:p>
            <a:endParaRPr lang="zh-SG" altLang="en-US"/>
          </a:p>
        </p:txBody>
      </p:sp>
      <p:sp>
        <p:nvSpPr>
          <p:cNvPr id="4" name="灯片编号占位符 3">
            <a:extLst>
              <a:ext uri="{FF2B5EF4-FFF2-40B4-BE49-F238E27FC236}">
                <a16:creationId xmlns:a16="http://schemas.microsoft.com/office/drawing/2014/main" id="{04147B2D-2570-2C2E-44CF-DFBE2B7E62AC}"/>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037555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BB9685-D9BC-9277-1376-63C1155AAEBD}"/>
              </a:ext>
            </a:extLst>
          </p:cNvPr>
          <p:cNvSpPr>
            <a:spLocks noGrp="1"/>
          </p:cNvSpPr>
          <p:nvPr>
            <p:ph type="title"/>
          </p:nvPr>
        </p:nvSpPr>
        <p:spPr>
          <a:xfrm>
            <a:off x="839788" y="457200"/>
            <a:ext cx="3932237" cy="1600200"/>
          </a:xfrm>
        </p:spPr>
        <p:txBody>
          <a:bodyPr anchor="b"/>
          <a:lstStyle>
            <a:lvl1pPr>
              <a:defRPr sz="3200"/>
            </a:lvl1pPr>
          </a:lstStyle>
          <a:p>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6CC57844-28B2-C5EE-9AB8-C94E7C0E70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文本占位符 3">
            <a:extLst>
              <a:ext uri="{FF2B5EF4-FFF2-40B4-BE49-F238E27FC236}">
                <a16:creationId xmlns:a16="http://schemas.microsoft.com/office/drawing/2014/main" id="{77191B7A-E96F-06EA-06A3-008A179653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a:extLst>
              <a:ext uri="{FF2B5EF4-FFF2-40B4-BE49-F238E27FC236}">
                <a16:creationId xmlns:a16="http://schemas.microsoft.com/office/drawing/2014/main" id="{85C1529D-9500-322C-A519-489DC1D0B42C}"/>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6" name="页脚占位符 5">
            <a:extLst>
              <a:ext uri="{FF2B5EF4-FFF2-40B4-BE49-F238E27FC236}">
                <a16:creationId xmlns:a16="http://schemas.microsoft.com/office/drawing/2014/main" id="{67D6BD93-D5F8-4629-47D2-59D9EF112A16}"/>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DBF27339-A6F1-814F-F894-7F0FE1B32AA7}"/>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147205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5C46004-3461-DDAA-2846-912B0168BDC2}"/>
              </a:ext>
            </a:extLst>
          </p:cNvPr>
          <p:cNvSpPr>
            <a:spLocks noGrp="1"/>
          </p:cNvSpPr>
          <p:nvPr>
            <p:ph type="title"/>
          </p:nvPr>
        </p:nvSpPr>
        <p:spPr>
          <a:xfrm>
            <a:off x="455645" y="410369"/>
            <a:ext cx="10515600" cy="839934"/>
          </a:xfrm>
          <a:prstGeom prst="rect">
            <a:avLst/>
          </a:prstGeom>
        </p:spPr>
        <p:txBody>
          <a:bodyPr vert="horz" lIns="91440" tIns="45720" rIns="91440" bIns="45720" rtlCol="0" anchor="ctr">
            <a:normAutofit/>
          </a:body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C0B92E11-E8EC-2AC3-C299-684C36329E27}"/>
              </a:ext>
            </a:extLst>
          </p:cNvPr>
          <p:cNvSpPr>
            <a:spLocks noGrp="1"/>
          </p:cNvSpPr>
          <p:nvPr>
            <p:ph type="body" idx="1"/>
          </p:nvPr>
        </p:nvSpPr>
        <p:spPr>
          <a:xfrm>
            <a:off x="455644" y="1505925"/>
            <a:ext cx="1128071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zh-SG" altLang="en-US" dirty="0"/>
          </a:p>
        </p:txBody>
      </p:sp>
      <p:sp>
        <p:nvSpPr>
          <p:cNvPr id="4" name="日期占位符 3">
            <a:extLst>
              <a:ext uri="{FF2B5EF4-FFF2-40B4-BE49-F238E27FC236}">
                <a16:creationId xmlns:a16="http://schemas.microsoft.com/office/drawing/2014/main" id="{FB85077B-EC94-C6B7-1E0D-986B6906272E}"/>
              </a:ext>
            </a:extLst>
          </p:cNvPr>
          <p:cNvSpPr>
            <a:spLocks noGrp="1"/>
          </p:cNvSpPr>
          <p:nvPr>
            <p:ph type="dt" sz="half" idx="2"/>
          </p:nvPr>
        </p:nvSpPr>
        <p:spPr>
          <a:xfrm>
            <a:off x="455645"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1A5711D5-62DD-7E85-A399-AFEB10492738}"/>
              </a:ext>
            </a:extLst>
          </p:cNvPr>
          <p:cNvSpPr>
            <a:spLocks noGrp="1"/>
          </p:cNvSpPr>
          <p:nvPr>
            <p:ph type="ftr" sz="quarter" idx="3"/>
          </p:nvPr>
        </p:nvSpPr>
        <p:spPr>
          <a:xfrm>
            <a:off x="4038600" y="635634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SG" altLang="en-US" dirty="0"/>
          </a:p>
        </p:txBody>
      </p:sp>
      <p:sp>
        <p:nvSpPr>
          <p:cNvPr id="6" name="灯片编号占位符 5">
            <a:extLst>
              <a:ext uri="{FF2B5EF4-FFF2-40B4-BE49-F238E27FC236}">
                <a16:creationId xmlns:a16="http://schemas.microsoft.com/office/drawing/2014/main" id="{654594CE-782A-8BEC-C742-3566A0130A4D}"/>
              </a:ext>
            </a:extLst>
          </p:cNvPr>
          <p:cNvSpPr>
            <a:spLocks noGrp="1"/>
          </p:cNvSpPr>
          <p:nvPr>
            <p:ph type="sldNum" sz="quarter" idx="4"/>
          </p:nvPr>
        </p:nvSpPr>
        <p:spPr>
          <a:xfrm>
            <a:off x="8770775" y="6356350"/>
            <a:ext cx="296557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431346-F23F-415A-ADC7-39CC611398F6}" type="slidenum">
              <a:rPr lang="zh-SG" altLang="en-US" smtClean="0"/>
              <a:t>‹#›</a:t>
            </a:fld>
            <a:endParaRPr lang="zh-SG" altLang="en-US"/>
          </a:p>
        </p:txBody>
      </p:sp>
      <p:pic>
        <p:nvPicPr>
          <p:cNvPr id="7" name="图片 6">
            <a:extLst>
              <a:ext uri="{FF2B5EF4-FFF2-40B4-BE49-F238E27FC236}">
                <a16:creationId xmlns:a16="http://schemas.microsoft.com/office/drawing/2014/main" id="{DCD553F5-47CA-964C-A66D-C92294A7095D}"/>
              </a:ext>
            </a:extLst>
          </p:cNvPr>
          <p:cNvPicPr>
            <a:picLocks noChangeAspect="1"/>
          </p:cNvPicPr>
          <p:nvPr userDrawn="1"/>
        </p:nvPicPr>
        <p:blipFill rotWithShape="1">
          <a:blip r:embed="rId14">
            <a:extLst>
              <a:ext uri="{28A0092B-C50C-407E-A947-70E740481C1C}">
                <a14:useLocalDpi xmlns:a14="http://schemas.microsoft.com/office/drawing/2010/main" val="0"/>
              </a:ext>
            </a:extLst>
          </a:blip>
          <a:srcRect l="3038" r="71575" b="2737"/>
          <a:stretch/>
        </p:blipFill>
        <p:spPr>
          <a:xfrm>
            <a:off x="11429116" y="136525"/>
            <a:ext cx="629478" cy="647700"/>
          </a:xfrm>
          <a:prstGeom prst="rect">
            <a:avLst/>
          </a:prstGeom>
        </p:spPr>
      </p:pic>
      <p:pic>
        <p:nvPicPr>
          <p:cNvPr id="8" name="图片 7">
            <a:extLst>
              <a:ext uri="{FF2B5EF4-FFF2-40B4-BE49-F238E27FC236}">
                <a16:creationId xmlns:a16="http://schemas.microsoft.com/office/drawing/2014/main" id="{F74D08D4-C102-846B-E7E2-480B4247BEC2}"/>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24322" y="154747"/>
            <a:ext cx="629478" cy="629478"/>
          </a:xfrm>
          <a:prstGeom prst="rect">
            <a:avLst/>
          </a:prstGeom>
        </p:spPr>
      </p:pic>
    </p:spTree>
    <p:extLst>
      <p:ext uri="{BB962C8B-B14F-4D97-AF65-F5344CB8AC3E}">
        <p14:creationId xmlns:p14="http://schemas.microsoft.com/office/powerpoint/2010/main" val="162414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1" kern="1200">
          <a:solidFill>
            <a:schemeClr val="tx1"/>
          </a:solidFill>
          <a:latin typeface="宋体" panose="02010600030101010101" pitchFamily="2" charset="-122"/>
          <a:ea typeface="宋体"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FLS-ROSE/YCJH" TargetMode="External"/><Relationship Id="rId2" Type="http://schemas.openxmlformats.org/officeDocument/2006/relationships/image" Target="../media/image13.jpe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emf"/><Relationship Id="rId4"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3.xml"/><Relationship Id="rId1" Type="http://schemas.openxmlformats.org/officeDocument/2006/relationships/themeOverride" Target="../theme/themeOverride1.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7123A7-6815-EE8B-1278-1FDE9CBA273D}"/>
              </a:ext>
            </a:extLst>
          </p:cNvPr>
          <p:cNvSpPr>
            <a:spLocks noGrp="1"/>
          </p:cNvSpPr>
          <p:nvPr>
            <p:ph type="ctrTitle"/>
          </p:nvPr>
        </p:nvSpPr>
        <p:spPr/>
        <p:txBody>
          <a:bodyPr/>
          <a:lstStyle/>
          <a:p>
            <a:r>
              <a:rPr lang="zh-CN" altLang="en-US" b="1" dirty="0"/>
              <a:t>英才计划中期总结</a:t>
            </a:r>
            <a:endParaRPr lang="zh-SG" altLang="en-US" b="1" dirty="0"/>
          </a:p>
        </p:txBody>
      </p:sp>
      <p:sp>
        <p:nvSpPr>
          <p:cNvPr id="3" name="副标题 2">
            <a:extLst>
              <a:ext uri="{FF2B5EF4-FFF2-40B4-BE49-F238E27FC236}">
                <a16:creationId xmlns:a16="http://schemas.microsoft.com/office/drawing/2014/main" id="{E38C0611-2DFF-8E9B-883F-56B7895F4BC6}"/>
              </a:ext>
            </a:extLst>
          </p:cNvPr>
          <p:cNvSpPr>
            <a:spLocks noGrp="1"/>
          </p:cNvSpPr>
          <p:nvPr>
            <p:ph type="subTitle" idx="1"/>
          </p:nvPr>
        </p:nvSpPr>
        <p:spPr/>
        <p:txBody>
          <a:bodyPr/>
          <a:lstStyle/>
          <a:p>
            <a:r>
              <a:rPr lang="zh-CN" altLang="en-US" dirty="0">
                <a:latin typeface="DIN Pro" panose="02000503030000020004" pitchFamily="50" charset="0"/>
              </a:rPr>
              <a:t>刘念森 </a:t>
            </a:r>
            <a:r>
              <a:rPr lang="en-US" altLang="zh-CN" dirty="0">
                <a:latin typeface="DIN Pro" panose="02000503030000020004" pitchFamily="50" charset="0"/>
              </a:rPr>
              <a:t>2024.07</a:t>
            </a:r>
            <a:endParaRPr lang="zh-SG" altLang="en-US" dirty="0">
              <a:latin typeface="DIN Pro" panose="02000503030000020004" pitchFamily="50" charset="0"/>
            </a:endParaRPr>
          </a:p>
        </p:txBody>
      </p:sp>
    </p:spTree>
    <p:extLst>
      <p:ext uri="{BB962C8B-B14F-4D97-AF65-F5344CB8AC3E}">
        <p14:creationId xmlns:p14="http://schemas.microsoft.com/office/powerpoint/2010/main" val="460797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8F0FCF-DC2F-D30D-C8C0-D58310054C51}"/>
              </a:ext>
            </a:extLst>
          </p:cNvPr>
          <p:cNvSpPr>
            <a:spLocks noGrp="1"/>
          </p:cNvSpPr>
          <p:nvPr>
            <p:ph type="title"/>
          </p:nvPr>
        </p:nvSpPr>
        <p:spPr>
          <a:xfrm>
            <a:off x="455645" y="410368"/>
            <a:ext cx="10515600" cy="3018631"/>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4" name="文本框 3">
            <a:extLst>
              <a:ext uri="{FF2B5EF4-FFF2-40B4-BE49-F238E27FC236}">
                <a16:creationId xmlns:a16="http://schemas.microsoft.com/office/drawing/2014/main" id="{FD6BAB31-3864-A8AB-74E1-4F656E451055}"/>
              </a:ext>
            </a:extLst>
          </p:cNvPr>
          <p:cNvSpPr txBox="1"/>
          <p:nvPr/>
        </p:nvSpPr>
        <p:spPr>
          <a:xfrm>
            <a:off x="941732" y="2458651"/>
            <a:ext cx="4129031" cy="1323439"/>
          </a:xfrm>
          <a:prstGeom prst="rect">
            <a:avLst/>
          </a:prstGeom>
          <a:noFill/>
        </p:spPr>
        <p:txBody>
          <a:bodyPr wrap="square">
            <a:spAutoFit/>
          </a:bodyPr>
          <a:lstStyle/>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的安装和部署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命令</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工作流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GitHub</a:t>
            </a:r>
            <a:r>
              <a:rPr lang="zh-CN" altLang="en-US" sz="2000" dirty="0">
                <a:latin typeface="Din pro thin" panose="02000503030000020003" pitchFamily="50" charset="0"/>
                <a:ea typeface="宋体" panose="02010600030101010101" pitchFamily="2" charset="-122"/>
                <a:cs typeface="+mj-cs"/>
              </a:rPr>
              <a:t>仓库</a:t>
            </a:r>
            <a:endParaRPr lang="zh-SG" altLang="en-US" sz="2000" dirty="0">
              <a:latin typeface="Din pro thin" panose="02000503030000020003" pitchFamily="50" charset="0"/>
              <a:ea typeface="宋体" panose="02010600030101010101" pitchFamily="2" charset="-122"/>
              <a:cs typeface="+mj-cs"/>
            </a:endParaRPr>
          </a:p>
        </p:txBody>
      </p:sp>
      <p:sp>
        <p:nvSpPr>
          <p:cNvPr id="7" name="矩形 6">
            <a:extLst>
              <a:ext uri="{FF2B5EF4-FFF2-40B4-BE49-F238E27FC236}">
                <a16:creationId xmlns:a16="http://schemas.microsoft.com/office/drawing/2014/main" id="{E9D0C07D-9B18-4D25-EB69-E7DE58C242AC}"/>
              </a:ext>
            </a:extLst>
          </p:cNvPr>
          <p:cNvSpPr/>
          <p:nvPr/>
        </p:nvSpPr>
        <p:spPr>
          <a:xfrm>
            <a:off x="10971245" y="1836738"/>
            <a:ext cx="624632" cy="229387"/>
          </a:xfrm>
          <a:prstGeom prst="rect">
            <a:avLst/>
          </a:prstGeom>
          <a:solidFill>
            <a:srgbClr val="F8F9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p>
        </p:txBody>
      </p:sp>
      <p:grpSp>
        <p:nvGrpSpPr>
          <p:cNvPr id="9" name="组合 8">
            <a:extLst>
              <a:ext uri="{FF2B5EF4-FFF2-40B4-BE49-F238E27FC236}">
                <a16:creationId xmlns:a16="http://schemas.microsoft.com/office/drawing/2014/main" id="{9C76F8DD-D175-D432-C6BC-21FE373252BF}"/>
              </a:ext>
            </a:extLst>
          </p:cNvPr>
          <p:cNvGrpSpPr/>
          <p:nvPr/>
        </p:nvGrpSpPr>
        <p:grpSpPr>
          <a:xfrm>
            <a:off x="4398745" y="1575669"/>
            <a:ext cx="7197132" cy="4172495"/>
            <a:chOff x="3922801" y="1575668"/>
            <a:chExt cx="7673076" cy="4448421"/>
          </a:xfrm>
        </p:grpSpPr>
        <p:pic>
          <p:nvPicPr>
            <p:cNvPr id="6" name="图片 5">
              <a:extLst>
                <a:ext uri="{FF2B5EF4-FFF2-40B4-BE49-F238E27FC236}">
                  <a16:creationId xmlns:a16="http://schemas.microsoft.com/office/drawing/2014/main" id="{E6DFACF4-3B8B-48CD-E339-F8346C046A61}"/>
                </a:ext>
              </a:extLst>
            </p:cNvPr>
            <p:cNvPicPr>
              <a:picLocks noChangeAspect="1"/>
            </p:cNvPicPr>
            <p:nvPr/>
          </p:nvPicPr>
          <p:blipFill rotWithShape="1">
            <a:blip r:embed="rId2">
              <a:extLst>
                <a:ext uri="{28A0092B-C50C-407E-A947-70E740481C1C}">
                  <a14:useLocalDpi xmlns:a14="http://schemas.microsoft.com/office/drawing/2010/main" val="0"/>
                </a:ext>
              </a:extLst>
            </a:blip>
            <a:srcRect b="43030"/>
            <a:stretch/>
          </p:blipFill>
          <p:spPr>
            <a:xfrm>
              <a:off x="3922801" y="1575668"/>
              <a:ext cx="7673076" cy="39069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文本框 7">
              <a:extLst>
                <a:ext uri="{FF2B5EF4-FFF2-40B4-BE49-F238E27FC236}">
                  <a16:creationId xmlns:a16="http://schemas.microsoft.com/office/drawing/2014/main" id="{D3FDC59C-1EFD-EAFE-290E-7CC6F2DC584B}"/>
                </a:ext>
              </a:extLst>
            </p:cNvPr>
            <p:cNvSpPr txBox="1"/>
            <p:nvPr/>
          </p:nvSpPr>
          <p:spPr>
            <a:xfrm>
              <a:off x="4923005" y="5630333"/>
              <a:ext cx="5672666" cy="393756"/>
            </a:xfrm>
            <a:prstGeom prst="rect">
              <a:avLst/>
            </a:prstGeom>
            <a:noFill/>
          </p:spPr>
          <p:txBody>
            <a:bodyPr wrap="square" rtlCol="0">
              <a:spAutoFit/>
            </a:bodyPr>
            <a:lstStyle/>
            <a:p>
              <a:pPr algn="ctr"/>
              <a:r>
                <a:rPr lang="en-US" altLang="zh-SG" dirty="0">
                  <a:hlinkClick r:id="rId3"/>
                </a:rPr>
                <a:t>https://github.com/DFLS-ROSE/YCJH</a:t>
              </a:r>
              <a:endParaRPr lang="zh-SG" altLang="en-US" dirty="0"/>
            </a:p>
          </p:txBody>
        </p:sp>
      </p:grpSp>
      <p:grpSp>
        <p:nvGrpSpPr>
          <p:cNvPr id="14" name="组合 13">
            <a:extLst>
              <a:ext uri="{FF2B5EF4-FFF2-40B4-BE49-F238E27FC236}">
                <a16:creationId xmlns:a16="http://schemas.microsoft.com/office/drawing/2014/main" id="{4023A57D-071B-3EFC-A74B-34ECF38D9005}"/>
              </a:ext>
            </a:extLst>
          </p:cNvPr>
          <p:cNvGrpSpPr/>
          <p:nvPr/>
        </p:nvGrpSpPr>
        <p:grpSpPr>
          <a:xfrm>
            <a:off x="455645" y="1725613"/>
            <a:ext cx="11280710" cy="649287"/>
            <a:chOff x="455645" y="1725613"/>
            <a:chExt cx="11280710" cy="649287"/>
          </a:xfrm>
        </p:grpSpPr>
        <p:sp>
          <p:nvSpPr>
            <p:cNvPr id="3" name="内容占位符 4">
              <a:extLst>
                <a:ext uri="{FF2B5EF4-FFF2-40B4-BE49-F238E27FC236}">
                  <a16:creationId xmlns:a16="http://schemas.microsoft.com/office/drawing/2014/main" id="{518580B6-496B-3895-9AF4-DCE5C2118F7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1. </a:t>
              </a:r>
              <a:endParaRPr lang="en-US" altLang="zh-SG" sz="2400" dirty="0"/>
            </a:p>
          </p:txBody>
        </p:sp>
        <p:graphicFrame>
          <p:nvGraphicFramePr>
            <p:cNvPr id="10" name="对象 9">
              <a:extLst>
                <a:ext uri="{FF2B5EF4-FFF2-40B4-BE49-F238E27FC236}">
                  <a16:creationId xmlns:a16="http://schemas.microsoft.com/office/drawing/2014/main" id="{52CF5504-31AF-4154-1203-514130C1AAEE}"/>
                </a:ext>
              </a:extLst>
            </p:cNvPr>
            <p:cNvGraphicFramePr>
              <a:graphicFrameLocks noChangeAspect="1"/>
            </p:cNvGraphicFramePr>
            <p:nvPr>
              <p:extLst>
                <p:ext uri="{D42A27DB-BD31-4B8C-83A1-F6EECF244321}">
                  <p14:modId xmlns:p14="http://schemas.microsoft.com/office/powerpoint/2010/main" val="782894109"/>
                </p:ext>
              </p:extLst>
            </p:nvPr>
          </p:nvGraphicFramePr>
          <p:xfrm>
            <a:off x="941388" y="1725613"/>
            <a:ext cx="1365250" cy="649287"/>
          </p:xfrm>
          <a:graphic>
            <a:graphicData uri="http://schemas.openxmlformats.org/presentationml/2006/ole">
              <mc:AlternateContent xmlns:mc="http://schemas.openxmlformats.org/markup-compatibility/2006">
                <mc:Choice xmlns:v="urn:schemas-microsoft-com:vml" Requires="v">
                  <p:oleObj r:id="rId4" imgW="2115979" imgH="1006206" progId="">
                    <p:embed/>
                  </p:oleObj>
                </mc:Choice>
                <mc:Fallback>
                  <p:oleObj r:id="rId4" imgW="2115979" imgH="1006206" progId="">
                    <p:embed/>
                    <p:pic>
                      <p:nvPicPr>
                        <p:cNvPr id="0" name=""/>
                        <p:cNvPicPr/>
                        <p:nvPr/>
                      </p:nvPicPr>
                      <p:blipFill>
                        <a:blip r:embed="rId5"/>
                        <a:stretch>
                          <a:fillRect/>
                        </a:stretch>
                      </p:blipFill>
                      <p:spPr>
                        <a:xfrm>
                          <a:off x="941388" y="1725613"/>
                          <a:ext cx="1365250" cy="649287"/>
                        </a:xfrm>
                        <a:prstGeom prst="rect">
                          <a:avLst/>
                        </a:prstGeom>
                      </p:spPr>
                    </p:pic>
                  </p:oleObj>
                </mc:Fallback>
              </mc:AlternateContent>
            </a:graphicData>
          </a:graphic>
        </p:graphicFrame>
      </p:grpSp>
      <p:sp>
        <p:nvSpPr>
          <p:cNvPr id="12" name="文本框 11">
            <a:extLst>
              <a:ext uri="{FF2B5EF4-FFF2-40B4-BE49-F238E27FC236}">
                <a16:creationId xmlns:a16="http://schemas.microsoft.com/office/drawing/2014/main" id="{C9916FE8-3DA5-9EAF-14B4-8F9EBA4D2554}"/>
              </a:ext>
            </a:extLst>
          </p:cNvPr>
          <p:cNvSpPr txBox="1"/>
          <p:nvPr/>
        </p:nvSpPr>
        <p:spPr>
          <a:xfrm>
            <a:off x="941732" y="4500440"/>
            <a:ext cx="4129031" cy="1015663"/>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使用</a:t>
            </a: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的必要性</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环境管理</a:t>
            </a:r>
            <a:endParaRPr lang="zh-SG" altLang="en-US" sz="2000" dirty="0">
              <a:latin typeface="Din pro thin" panose="02000503030000020003" pitchFamily="50" charset="0"/>
              <a:ea typeface="宋体" panose="02010600030101010101" pitchFamily="2" charset="-122"/>
              <a:cs typeface="+mj-cs"/>
            </a:endParaRPr>
          </a:p>
        </p:txBody>
      </p:sp>
      <p:grpSp>
        <p:nvGrpSpPr>
          <p:cNvPr id="15" name="组合 14">
            <a:extLst>
              <a:ext uri="{FF2B5EF4-FFF2-40B4-BE49-F238E27FC236}">
                <a16:creationId xmlns:a16="http://schemas.microsoft.com/office/drawing/2014/main" id="{4DFD6063-8A0C-BD2F-29E6-5183FF535EAB}"/>
              </a:ext>
            </a:extLst>
          </p:cNvPr>
          <p:cNvGrpSpPr/>
          <p:nvPr/>
        </p:nvGrpSpPr>
        <p:grpSpPr>
          <a:xfrm>
            <a:off x="455645" y="3882833"/>
            <a:ext cx="11280710" cy="513978"/>
            <a:chOff x="455645" y="3867280"/>
            <a:chExt cx="11280710" cy="513978"/>
          </a:xfrm>
        </p:grpSpPr>
        <p:sp>
          <p:nvSpPr>
            <p:cNvPr id="11" name="内容占位符 4">
              <a:extLst>
                <a:ext uri="{FF2B5EF4-FFF2-40B4-BE49-F238E27FC236}">
                  <a16:creationId xmlns:a16="http://schemas.microsoft.com/office/drawing/2014/main" id="{23CBF2DD-8889-BA26-4779-6BE266496118}"/>
                </a:ext>
              </a:extLst>
            </p:cNvPr>
            <p:cNvSpPr txBox="1">
              <a:spLocks/>
            </p:cNvSpPr>
            <p:nvPr/>
          </p:nvSpPr>
          <p:spPr>
            <a:xfrm>
              <a:off x="455645" y="388941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2. </a:t>
              </a:r>
              <a:endParaRPr lang="en-US" altLang="zh-SG" sz="2400" dirty="0"/>
            </a:p>
          </p:txBody>
        </p:sp>
        <p:pic>
          <p:nvPicPr>
            <p:cNvPr id="13" name="图片 12">
              <a:extLst>
                <a:ext uri="{FF2B5EF4-FFF2-40B4-BE49-F238E27FC236}">
                  <a16:creationId xmlns:a16="http://schemas.microsoft.com/office/drawing/2014/main" id="{9E765C11-9AE1-289A-A54E-B9BBA1D41D58}"/>
                </a:ext>
              </a:extLst>
            </p:cNvPr>
            <p:cNvPicPr>
              <a:picLocks noChangeAspect="1"/>
            </p:cNvPicPr>
            <p:nvPr/>
          </p:nvPicPr>
          <p:blipFill rotWithShape="1">
            <a:blip r:embed="rId6"/>
            <a:srcRect l="7740" t="14508" r="13685" b="25411"/>
            <a:stretch/>
          </p:blipFill>
          <p:spPr>
            <a:xfrm>
              <a:off x="941732" y="3867280"/>
              <a:ext cx="2637322" cy="491841"/>
            </a:xfrm>
            <a:prstGeom prst="rect">
              <a:avLst/>
            </a:prstGeom>
          </p:spPr>
        </p:pic>
      </p:grpSp>
    </p:spTree>
    <p:extLst>
      <p:ext uri="{BB962C8B-B14F-4D97-AF65-F5344CB8AC3E}">
        <p14:creationId xmlns:p14="http://schemas.microsoft.com/office/powerpoint/2010/main" val="956373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1938992"/>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p:txBody>
      </p:sp>
      <p:grpSp>
        <p:nvGrpSpPr>
          <p:cNvPr id="22" name="组合 21">
            <a:extLst>
              <a:ext uri="{FF2B5EF4-FFF2-40B4-BE49-F238E27FC236}">
                <a16:creationId xmlns:a16="http://schemas.microsoft.com/office/drawing/2014/main" id="{749540D2-F8A7-E524-E9D0-DE6F4CFEEDC8}"/>
              </a:ext>
            </a:extLst>
          </p:cNvPr>
          <p:cNvGrpSpPr/>
          <p:nvPr/>
        </p:nvGrpSpPr>
        <p:grpSpPr>
          <a:xfrm>
            <a:off x="6608467" y="584200"/>
            <a:ext cx="4470934" cy="6102496"/>
            <a:chOff x="6608467" y="584200"/>
            <a:chExt cx="4470934" cy="6102496"/>
          </a:xfrm>
        </p:grpSpPr>
        <p:pic>
          <p:nvPicPr>
            <p:cNvPr id="20" name="图片 19">
              <a:extLst>
                <a:ext uri="{FF2B5EF4-FFF2-40B4-BE49-F238E27FC236}">
                  <a16:creationId xmlns:a16="http://schemas.microsoft.com/office/drawing/2014/main" id="{B38F8D32-56ED-FD4E-0A90-84E96A45EF37}"/>
                </a:ext>
              </a:extLst>
            </p:cNvPr>
            <p:cNvPicPr>
              <a:picLocks noChangeAspect="1"/>
            </p:cNvPicPr>
            <p:nvPr/>
          </p:nvPicPr>
          <p:blipFill rotWithShape="1">
            <a:blip r:embed="rId2"/>
            <a:srcRect l="36326" t="39335" r="37982" b="35810"/>
            <a:stretch/>
          </p:blipFill>
          <p:spPr>
            <a:xfrm>
              <a:off x="8895339" y="584200"/>
              <a:ext cx="2184062" cy="3388793"/>
            </a:xfrm>
            <a:prstGeom prst="rect">
              <a:avLst/>
            </a:prstGeom>
          </p:spPr>
        </p:pic>
        <p:pic>
          <p:nvPicPr>
            <p:cNvPr id="21" name="图片 20">
              <a:extLst>
                <a:ext uri="{FF2B5EF4-FFF2-40B4-BE49-F238E27FC236}">
                  <a16:creationId xmlns:a16="http://schemas.microsoft.com/office/drawing/2014/main" id="{7F144B91-26E1-6342-4A24-3936818D16BE}"/>
                </a:ext>
              </a:extLst>
            </p:cNvPr>
            <p:cNvPicPr>
              <a:picLocks noChangeAspect="1"/>
            </p:cNvPicPr>
            <p:nvPr/>
          </p:nvPicPr>
          <p:blipFill rotWithShape="1">
            <a:blip r:embed="rId2"/>
            <a:srcRect l="38108" t="24652" r="33379" b="58879"/>
            <a:stretch/>
          </p:blipFill>
          <p:spPr>
            <a:xfrm>
              <a:off x="6608467" y="3479941"/>
              <a:ext cx="2929523" cy="2713704"/>
            </a:xfrm>
            <a:prstGeom prst="rect">
              <a:avLst/>
            </a:prstGeom>
          </p:spPr>
        </p:pic>
        <p:pic>
          <p:nvPicPr>
            <p:cNvPr id="18" name="图片 17">
              <a:extLst>
                <a:ext uri="{FF2B5EF4-FFF2-40B4-BE49-F238E27FC236}">
                  <a16:creationId xmlns:a16="http://schemas.microsoft.com/office/drawing/2014/main" id="{DDE46427-2502-ACD7-811A-C991B11DF925}"/>
                </a:ext>
              </a:extLst>
            </p:cNvPr>
            <p:cNvPicPr>
              <a:picLocks noChangeAspect="1"/>
            </p:cNvPicPr>
            <p:nvPr/>
          </p:nvPicPr>
          <p:blipFill rotWithShape="1">
            <a:blip r:embed="rId2"/>
            <a:srcRect l="40621" t="6236" r="39171" b="76181"/>
            <a:stretch/>
          </p:blipFill>
          <p:spPr>
            <a:xfrm>
              <a:off x="6882062" y="618440"/>
              <a:ext cx="2050593" cy="2861501"/>
            </a:xfrm>
            <a:prstGeom prst="rect">
              <a:avLst/>
            </a:prstGeom>
          </p:spPr>
        </p:pic>
        <p:pic>
          <p:nvPicPr>
            <p:cNvPr id="19" name="图片 18">
              <a:extLst>
                <a:ext uri="{FF2B5EF4-FFF2-40B4-BE49-F238E27FC236}">
                  <a16:creationId xmlns:a16="http://schemas.microsoft.com/office/drawing/2014/main" id="{D7EDC045-BB4E-56D0-CA61-E536552770C4}"/>
                </a:ext>
              </a:extLst>
            </p:cNvPr>
            <p:cNvPicPr>
              <a:picLocks noChangeAspect="1"/>
            </p:cNvPicPr>
            <p:nvPr/>
          </p:nvPicPr>
          <p:blipFill rotWithShape="1">
            <a:blip r:embed="rId2"/>
            <a:srcRect l="39891" t="64189" r="40358" b="15440"/>
            <a:stretch/>
          </p:blipFill>
          <p:spPr>
            <a:xfrm>
              <a:off x="9216598" y="3972993"/>
              <a:ext cx="1640557" cy="2713703"/>
            </a:xfrm>
            <a:prstGeom prst="rect">
              <a:avLst/>
            </a:prstGeom>
          </p:spPr>
        </p:pic>
      </p:grpSp>
      <p:sp>
        <p:nvSpPr>
          <p:cNvPr id="23" name="矩形 22">
            <a:extLst>
              <a:ext uri="{FF2B5EF4-FFF2-40B4-BE49-F238E27FC236}">
                <a16:creationId xmlns:a16="http://schemas.microsoft.com/office/drawing/2014/main" id="{1486AA4B-720A-7524-AF9F-02868C48DE9E}"/>
              </a:ext>
            </a:extLst>
          </p:cNvPr>
          <p:cNvSpPr/>
          <p:nvPr/>
        </p:nvSpPr>
        <p:spPr>
          <a:xfrm>
            <a:off x="6756399" y="584201"/>
            <a:ext cx="4323001" cy="6102496"/>
          </a:xfrm>
          <a:prstGeom prst="rect">
            <a:avLst/>
          </a:prstGeom>
          <a:noFill/>
          <a:ln w="38100">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Tree>
    <p:extLst>
      <p:ext uri="{BB962C8B-B14F-4D97-AF65-F5344CB8AC3E}">
        <p14:creationId xmlns:p14="http://schemas.microsoft.com/office/powerpoint/2010/main" val="201568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2246769"/>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p:txBody>
      </p:sp>
      <p:pic>
        <p:nvPicPr>
          <p:cNvPr id="2" name="图片 1">
            <a:extLst>
              <a:ext uri="{FF2B5EF4-FFF2-40B4-BE49-F238E27FC236}">
                <a16:creationId xmlns:a16="http://schemas.microsoft.com/office/drawing/2014/main" id="{586A6120-9ABA-9E92-AF9A-E7C6FAB6DB69}"/>
              </a:ext>
            </a:extLst>
          </p:cNvPr>
          <p:cNvPicPr>
            <a:picLocks noChangeAspect="1"/>
          </p:cNvPicPr>
          <p:nvPr/>
        </p:nvPicPr>
        <p:blipFill rotWithShape="1">
          <a:blip r:embed="rId2"/>
          <a:srcRect l="2439" t="2894" r="45016" b="45831"/>
          <a:stretch/>
        </p:blipFill>
        <p:spPr>
          <a:xfrm>
            <a:off x="5713413" y="1117171"/>
            <a:ext cx="5257800" cy="276582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图片 5">
            <a:extLst>
              <a:ext uri="{FF2B5EF4-FFF2-40B4-BE49-F238E27FC236}">
                <a16:creationId xmlns:a16="http://schemas.microsoft.com/office/drawing/2014/main" id="{EDF1ADFE-C2F9-A785-5700-FE1974C60758}"/>
              </a:ext>
            </a:extLst>
          </p:cNvPr>
          <p:cNvPicPr>
            <a:picLocks noChangeAspect="1"/>
          </p:cNvPicPr>
          <p:nvPr/>
        </p:nvPicPr>
        <p:blipFill>
          <a:blip r:embed="rId3"/>
          <a:stretch>
            <a:fillRect/>
          </a:stretch>
        </p:blipFill>
        <p:spPr>
          <a:xfrm>
            <a:off x="5529702" y="4185474"/>
            <a:ext cx="5789814" cy="21697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图片 7">
            <a:extLst>
              <a:ext uri="{FF2B5EF4-FFF2-40B4-BE49-F238E27FC236}">
                <a16:creationId xmlns:a16="http://schemas.microsoft.com/office/drawing/2014/main" id="{6A821234-EF4C-9AC5-3E62-F2EA9D162C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2484" y="5426174"/>
            <a:ext cx="4246082" cy="9290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71788427-2427-EDF0-51E9-08C2B7A1DF66}"/>
              </a:ext>
            </a:extLst>
          </p:cNvPr>
          <p:cNvPicPr>
            <a:picLocks noChangeAspect="1"/>
          </p:cNvPicPr>
          <p:nvPr/>
        </p:nvPicPr>
        <p:blipFill rotWithShape="1">
          <a:blip r:embed="rId5">
            <a:extLst>
              <a:ext uri="{28A0092B-C50C-407E-A947-70E740481C1C}">
                <a14:useLocalDpi xmlns:a14="http://schemas.microsoft.com/office/drawing/2010/main" val="0"/>
              </a:ext>
            </a:extLst>
          </a:blip>
          <a:srcRect l="21392" t="8592" r="21392" b="5177"/>
          <a:stretch/>
        </p:blipFill>
        <p:spPr>
          <a:xfrm>
            <a:off x="3687683" y="3261930"/>
            <a:ext cx="1450848" cy="184708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92954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F1A82A58-9E58-0802-7AFF-4B0FE411F50C}"/>
              </a:ext>
            </a:extLst>
          </p:cNvPr>
          <p:cNvSpPr>
            <a:spLocks noGrp="1"/>
          </p:cNvSpPr>
          <p:nvPr>
            <p:ph type="title"/>
          </p:nvPr>
        </p:nvSpPr>
        <p:spPr>
          <a:xfrm>
            <a:off x="455613" y="411163"/>
            <a:ext cx="10515600" cy="3515944"/>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5" name="内容占位符 4">
            <a:extLst>
              <a:ext uri="{FF2B5EF4-FFF2-40B4-BE49-F238E27FC236}">
                <a16:creationId xmlns:a16="http://schemas.microsoft.com/office/drawing/2014/main" id="{510731A1-3DB8-6ECE-DB8D-878B43BB4D8F}"/>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8" name="文本框 7">
            <a:extLst>
              <a:ext uri="{FF2B5EF4-FFF2-40B4-BE49-F238E27FC236}">
                <a16:creationId xmlns:a16="http://schemas.microsoft.com/office/drawing/2014/main" id="{29389A0E-15AB-B37F-0530-F4ABE7D2D44D}"/>
              </a:ext>
            </a:extLst>
          </p:cNvPr>
          <p:cNvSpPr txBox="1"/>
          <p:nvPr/>
        </p:nvSpPr>
        <p:spPr>
          <a:xfrm>
            <a:off x="941733" y="2305878"/>
            <a:ext cx="4196798" cy="2554545"/>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根据流程图重写代码</a:t>
            </a:r>
            <a:endParaRPr lang="zh-SG" altLang="en-US" sz="2000" dirty="0">
              <a:latin typeface="Din pro thin" panose="02000503030000020003" pitchFamily="50" charset="0"/>
              <a:ea typeface="宋体" panose="02010600030101010101" pitchFamily="2" charset="-122"/>
              <a:cs typeface="+mj-cs"/>
            </a:endParaRPr>
          </a:p>
        </p:txBody>
      </p:sp>
      <p:pic>
        <p:nvPicPr>
          <p:cNvPr id="15" name="图片 14">
            <a:extLst>
              <a:ext uri="{FF2B5EF4-FFF2-40B4-BE49-F238E27FC236}">
                <a16:creationId xmlns:a16="http://schemas.microsoft.com/office/drawing/2014/main" id="{0C40DD46-D65D-DE4E-3E5D-D42E76CA43FB}"/>
              </a:ext>
            </a:extLst>
          </p:cNvPr>
          <p:cNvPicPr>
            <a:picLocks noChangeAspect="1"/>
          </p:cNvPicPr>
          <p:nvPr/>
        </p:nvPicPr>
        <p:blipFill rotWithShape="1">
          <a:blip r:embed="rId3"/>
          <a:srcRect l="4543" t="3229" r="46510" b="3229"/>
          <a:stretch/>
        </p:blipFill>
        <p:spPr>
          <a:xfrm>
            <a:off x="5386165" y="3021679"/>
            <a:ext cx="5967619" cy="1333502"/>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pic>
        <p:nvPicPr>
          <p:cNvPr id="18" name="图片 17">
            <a:extLst>
              <a:ext uri="{FF2B5EF4-FFF2-40B4-BE49-F238E27FC236}">
                <a16:creationId xmlns:a16="http://schemas.microsoft.com/office/drawing/2014/main" id="{830DE051-C53A-B59D-D902-0C7CE4DE3D4C}"/>
              </a:ext>
            </a:extLst>
          </p:cNvPr>
          <p:cNvPicPr>
            <a:picLocks noChangeAspect="1"/>
          </p:cNvPicPr>
          <p:nvPr/>
        </p:nvPicPr>
        <p:blipFill rotWithShape="1">
          <a:blip r:embed="rId4">
            <a:extLst>
              <a:ext uri="{28A0092B-C50C-407E-A947-70E740481C1C}">
                <a14:useLocalDpi xmlns:a14="http://schemas.microsoft.com/office/drawing/2010/main" val="0"/>
              </a:ext>
            </a:extLst>
          </a:blip>
          <a:srcRect l="-3126" t="-14456" r="-3126" b="-14456"/>
          <a:stretch/>
        </p:blipFill>
        <p:spPr>
          <a:xfrm>
            <a:off x="5386165" y="2049796"/>
            <a:ext cx="2270644" cy="652166"/>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pic>
        <p:nvPicPr>
          <p:cNvPr id="21" name="图片 20">
            <a:extLst>
              <a:ext uri="{FF2B5EF4-FFF2-40B4-BE49-F238E27FC236}">
                <a16:creationId xmlns:a16="http://schemas.microsoft.com/office/drawing/2014/main" id="{0190643D-ED2D-716E-E9B3-D400C3A1A084}"/>
              </a:ext>
            </a:extLst>
          </p:cNvPr>
          <p:cNvPicPr>
            <a:picLocks noChangeAspect="1"/>
          </p:cNvPicPr>
          <p:nvPr/>
        </p:nvPicPr>
        <p:blipFill rotWithShape="1">
          <a:blip r:embed="rId5"/>
          <a:srcRect l="7971" t="6194" r="1645" b="13881"/>
          <a:stretch/>
        </p:blipFill>
        <p:spPr>
          <a:xfrm>
            <a:off x="5386165" y="4653069"/>
            <a:ext cx="5967619" cy="506118"/>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2370473"/>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317" b="6317"/>
          <a:stretch/>
        </p:blipFill>
        <p:spPr>
          <a:xfrm>
            <a:off x="-140755" y="-2358042"/>
            <a:ext cx="12473510" cy="8158436"/>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446818"/>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34284"/>
            <a:ext cx="10515600" cy="1500187"/>
          </a:xfrm>
        </p:spPr>
        <p:txBody>
          <a:bodyPr>
            <a:normAutofit/>
          </a:bodyPr>
          <a:lstStyle/>
          <a:p>
            <a:r>
              <a:rPr lang="zh-CN" altLang="en-US" sz="2800" dirty="0">
                <a:solidFill>
                  <a:schemeClr val="tx1"/>
                </a:solidFill>
              </a:rPr>
              <a:t>理论学习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554559"/>
            <a:ext cx="10515600" cy="2852737"/>
          </a:xfrm>
        </p:spPr>
        <p:txBody>
          <a:bodyPr>
            <a:normAutofit/>
          </a:bodyPr>
          <a:lstStyle/>
          <a:p>
            <a:r>
              <a:rPr lang="zh-CN" altLang="en-US" sz="4800" dirty="0"/>
              <a:t>第四阶段（</a:t>
            </a:r>
            <a:r>
              <a:rPr lang="zh-CN" altLang="en-US" sz="4800" dirty="0">
                <a:latin typeface="DIN Pro" panose="02000503030000020004" pitchFamily="50" charset="0"/>
              </a:rPr>
              <a:t>2024.0</a:t>
            </a:r>
            <a:r>
              <a:rPr lang="en-US" altLang="zh-CN" sz="4800" dirty="0">
                <a:latin typeface="DIN Pro" panose="02000503030000020004" pitchFamily="50" charset="0"/>
              </a:rPr>
              <a:t>5-07</a:t>
            </a:r>
            <a:r>
              <a:rPr lang="zh-CN" altLang="en-US" sz="4800" dirty="0"/>
              <a:t>）</a:t>
            </a:r>
            <a:endParaRPr lang="zh-SG" altLang="en-US" sz="4800" dirty="0"/>
          </a:p>
        </p:txBody>
      </p:sp>
    </p:spTree>
    <p:extLst>
      <p:ext uri="{BB962C8B-B14F-4D97-AF65-F5344CB8AC3E}">
        <p14:creationId xmlns:p14="http://schemas.microsoft.com/office/powerpoint/2010/main" val="1821612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864157" y="2122959"/>
            <a:ext cx="4196798" cy="2631490"/>
          </a:xfrm>
          <a:prstGeom prst="rect">
            <a:avLst/>
          </a:prstGeom>
          <a:noFill/>
        </p:spPr>
        <p:txBody>
          <a:bodyPr wrap="square">
            <a:spAutoFit/>
          </a:bodyPr>
          <a:lstStyle/>
          <a:p>
            <a:pPr>
              <a:spcAft>
                <a:spcPts val="600"/>
              </a:spcAft>
            </a:pP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深度学习</a:t>
            </a:r>
            <a:r>
              <a:rPr lang="en-US" altLang="zh-CN" sz="2000" dirty="0">
                <a:latin typeface="Din pro thin" panose="02000503030000020003" pitchFamily="50" charset="0"/>
                <a:ea typeface="宋体" panose="02010600030101010101" pitchFamily="2" charset="-122"/>
                <a:cs typeface="+mj-cs"/>
              </a:rPr>
              <a:t>》</a:t>
            </a: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麻省理工学院编撰</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北京大学张志华教授团队翻译</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深度学习系统性课本</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每周阅读</a:t>
            </a:r>
            <a:r>
              <a:rPr lang="en-US" altLang="zh-CN" sz="2000" dirty="0">
                <a:latin typeface="Din pro thin" panose="02000503030000020003" pitchFamily="50" charset="0"/>
                <a:ea typeface="宋体" panose="02010600030101010101" pitchFamily="2" charset="-122"/>
                <a:cs typeface="+mj-cs"/>
              </a:rPr>
              <a:t>1-2</a:t>
            </a:r>
            <a:r>
              <a:rPr lang="zh-CN" altLang="en-US" sz="2000" dirty="0">
                <a:latin typeface="Din pro thin" panose="02000503030000020003" pitchFamily="50" charset="0"/>
                <a:ea typeface="宋体" panose="02010600030101010101" pitchFamily="2" charset="-122"/>
                <a:cs typeface="+mj-cs"/>
              </a:rPr>
              <a:t>小节的内容</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线性代数、概率论、机器学习和立场检测等</a:t>
            </a:r>
            <a:endParaRPr lang="en-US" altLang="zh-CN"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99FA8AB3-1AB5-239C-D6F1-0C9C46EE9516}"/>
              </a:ext>
            </a:extLst>
          </p:cNvPr>
          <p:cNvPicPr>
            <a:picLocks noChangeAspect="1"/>
          </p:cNvPicPr>
          <p:nvPr/>
        </p:nvPicPr>
        <p:blipFill>
          <a:blip r:embed="rId3"/>
          <a:stretch>
            <a:fillRect/>
          </a:stretch>
        </p:blipFill>
        <p:spPr>
          <a:xfrm>
            <a:off x="6990084" y="2599267"/>
            <a:ext cx="4560374" cy="370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图片 8">
            <a:extLst>
              <a:ext uri="{FF2B5EF4-FFF2-40B4-BE49-F238E27FC236}">
                <a16:creationId xmlns:a16="http://schemas.microsoft.com/office/drawing/2014/main" id="{3ED6A6AA-BC44-C3D7-2503-CD1049A1A14B}"/>
              </a:ext>
            </a:extLst>
          </p:cNvPr>
          <p:cNvPicPr>
            <a:picLocks noChangeAspect="1"/>
          </p:cNvPicPr>
          <p:nvPr/>
        </p:nvPicPr>
        <p:blipFill rotWithShape="1">
          <a:blip r:embed="rId4">
            <a:extLst>
              <a:ext uri="{28A0092B-C50C-407E-A947-70E740481C1C}">
                <a14:useLocalDpi xmlns:a14="http://schemas.microsoft.com/office/drawing/2010/main" val="0"/>
              </a:ext>
            </a:extLst>
          </a:blip>
          <a:srcRect l="5885" r="9084"/>
          <a:stretch/>
        </p:blipFill>
        <p:spPr>
          <a:xfrm>
            <a:off x="5469467" y="1069854"/>
            <a:ext cx="3800804" cy="4298013"/>
          </a:xfrm>
          <a:prstGeom prst="rect">
            <a:avLst/>
          </a:prstGeom>
          <a:ln w="38100" cap="sq">
            <a:solidFill>
              <a:srgbClr val="000000"/>
            </a:solidFill>
            <a:prstDash val="solid"/>
            <a:miter lim="800000"/>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43041076"/>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 </a:t>
            </a:r>
            <a:r>
              <a:rPr lang="en-US" altLang="zh-CN" sz="2400" dirty="0"/>
              <a:t>《</a:t>
            </a:r>
            <a:r>
              <a:rPr lang="zh-CN" altLang="en-US" sz="2400" dirty="0"/>
              <a:t>深度学习</a:t>
            </a:r>
            <a:r>
              <a:rPr lang="en-US" altLang="zh-CN" sz="2400" dirty="0"/>
              <a:t>》</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917628" y="2173292"/>
            <a:ext cx="10168854" cy="3323987"/>
          </a:xfrm>
          <a:prstGeom prst="rect">
            <a:avLst/>
          </a:prstGeom>
          <a:noFill/>
        </p:spPr>
        <p:txBody>
          <a:bodyPr wrap="square">
            <a:spAutoFit/>
          </a:bodyPr>
          <a:lstStyle/>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线性代数：掌握了矩阵运算、特征值与特征向量等核心概念，深刻理解了它们如何为神经网络中的权重更新、数据降维等提供数学基础。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概率论：通过学习概率分布、随机变量等，理解了不确定性在数据建模中的重要性，为处理复杂数据关系提供了理论基础。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机器学习基础：掌握了任务、经验、训练、测试等基本概念，理解了模型评估指标、过拟合与欠拟合的处理方法，为后续深入学习打下了基础。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深度前馈网络：深入理解了神经网络的结构、激活函数、反向传播算法等原理，学会了如何使用深度学习框架构建和训练模型，有效解决了复杂非线性问题。</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自然语言处理（</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）：通过</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基础、</a:t>
            </a:r>
            <a:r>
              <a:rPr lang="en-US" altLang="zh-CN" sz="2000" dirty="0">
                <a:latin typeface="Din pro thin" panose="02000503030000020003" pitchFamily="50" charset="0"/>
                <a:ea typeface="宋体" panose="02010600030101010101" pitchFamily="2" charset="-122"/>
                <a:cs typeface="+mj-cs"/>
              </a:rPr>
              <a:t>n-gram</a:t>
            </a:r>
            <a:r>
              <a:rPr lang="zh-CN" altLang="en-US" sz="2000" dirty="0">
                <a:latin typeface="Din pro thin" panose="02000503030000020003" pitchFamily="50" charset="0"/>
                <a:ea typeface="宋体" panose="02010600030101010101" pitchFamily="2" charset="-122"/>
                <a:cs typeface="+mj-cs"/>
              </a:rPr>
              <a:t>、</a:t>
            </a:r>
            <a:r>
              <a:rPr lang="en-US" altLang="zh-CN" sz="2000" dirty="0" err="1">
                <a:latin typeface="Din pro thin" panose="02000503030000020003" pitchFamily="50" charset="0"/>
                <a:ea typeface="宋体" panose="02010600030101010101" pitchFamily="2" charset="-122"/>
                <a:cs typeface="+mj-cs"/>
              </a:rPr>
              <a:t>Softmax</a:t>
            </a:r>
            <a:r>
              <a:rPr lang="zh-CN" altLang="en-US" sz="2000" dirty="0">
                <a:latin typeface="Din pro thin" panose="02000503030000020003" pitchFamily="50" charset="0"/>
                <a:ea typeface="宋体" panose="02010600030101010101" pitchFamily="2" charset="-122"/>
                <a:cs typeface="+mj-cs"/>
              </a:rPr>
              <a:t>等内容的学习，掌握了处理文本数据的方法，能够在实际项目中应用深度学习技术改善文本立场检测任务的效果。</a:t>
            </a:r>
          </a:p>
        </p:txBody>
      </p:sp>
    </p:spTree>
    <p:extLst>
      <p:ext uri="{BB962C8B-B14F-4D97-AF65-F5344CB8AC3E}">
        <p14:creationId xmlns:p14="http://schemas.microsoft.com/office/powerpoint/2010/main" val="1683571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864157" y="2122959"/>
            <a:ext cx="4196798" cy="1477328"/>
          </a:xfrm>
          <a:prstGeom prst="rect">
            <a:avLst/>
          </a:prstGeom>
          <a:noFill/>
        </p:spPr>
        <p:txBody>
          <a:bodyPr wrap="square">
            <a:spAutoFit/>
          </a:bodyPr>
          <a:lstStyle/>
          <a:p>
            <a:pPr>
              <a:spcAft>
                <a:spcPts val="600"/>
              </a:spcAft>
            </a:pP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文本立场检测综述</a:t>
            </a:r>
            <a:r>
              <a:rPr lang="en-US" altLang="zh-CN" sz="2000" dirty="0">
                <a:latin typeface="Din pro thin" panose="02000503030000020003" pitchFamily="50" charset="0"/>
                <a:ea typeface="宋体" panose="02010600030101010101" pitchFamily="2" charset="-122"/>
                <a:cs typeface="+mj-cs"/>
              </a:rPr>
              <a:t>》</a:t>
            </a: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东北林业大学信息与计算机工程学院李洋等</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文本立场检测介绍</a:t>
            </a:r>
            <a:endParaRPr lang="en-US" altLang="zh-CN" sz="2000" dirty="0">
              <a:latin typeface="Din pro thin" panose="02000503030000020003" pitchFamily="50" charset="0"/>
              <a:ea typeface="宋体" panose="02010600030101010101" pitchFamily="2" charset="-122"/>
              <a:cs typeface="+mj-cs"/>
            </a:endParaRPr>
          </a:p>
        </p:txBody>
      </p:sp>
      <p:pic>
        <p:nvPicPr>
          <p:cNvPr id="5" name="图片 4">
            <a:extLst>
              <a:ext uri="{FF2B5EF4-FFF2-40B4-BE49-F238E27FC236}">
                <a16:creationId xmlns:a16="http://schemas.microsoft.com/office/drawing/2014/main" id="{06221264-6B88-CAA7-B20D-11877D3C94E0}"/>
              </a:ext>
            </a:extLst>
          </p:cNvPr>
          <p:cNvPicPr>
            <a:picLocks noChangeAspect="1"/>
          </p:cNvPicPr>
          <p:nvPr/>
        </p:nvPicPr>
        <p:blipFill rotWithShape="1">
          <a:blip r:embed="rId2"/>
          <a:srcRect l="4873" r="4873"/>
          <a:stretch/>
        </p:blipFill>
        <p:spPr>
          <a:xfrm>
            <a:off x="5749447" y="1277656"/>
            <a:ext cx="5185228" cy="45532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27054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 </a:t>
            </a:r>
            <a:r>
              <a:rPr lang="en-US" altLang="zh-CN" sz="2400" dirty="0"/>
              <a:t>《</a:t>
            </a:r>
            <a:r>
              <a:rPr lang="zh-CN" altLang="en-US" sz="2400" dirty="0"/>
              <a:t>文本立场检测综述</a:t>
            </a:r>
            <a:r>
              <a:rPr lang="en-US" altLang="zh-CN" sz="2400" dirty="0"/>
              <a:t>》</a:t>
            </a:r>
          </a:p>
        </p:txBody>
      </p:sp>
      <p:sp>
        <p:nvSpPr>
          <p:cNvPr id="7" name="文本框 6">
            <a:extLst>
              <a:ext uri="{FF2B5EF4-FFF2-40B4-BE49-F238E27FC236}">
                <a16:creationId xmlns:a16="http://schemas.microsoft.com/office/drawing/2014/main" id="{97D2C43B-2FB1-D730-FB07-24E416787B98}"/>
              </a:ext>
            </a:extLst>
          </p:cNvPr>
          <p:cNvSpPr txBox="1"/>
          <p:nvPr/>
        </p:nvSpPr>
        <p:spPr>
          <a:xfrm>
            <a:off x="917628" y="2173292"/>
            <a:ext cx="10168854" cy="2285241"/>
          </a:xfrm>
          <a:prstGeom prst="rect">
            <a:avLst/>
          </a:prstGeom>
          <a:noFill/>
        </p:spPr>
        <p:txBody>
          <a:bodyPr wrap="square">
            <a:spAutoFit/>
          </a:bodyPr>
          <a:lstStyle/>
          <a:p>
            <a:pPr algn="l">
              <a:spcBef>
                <a:spcPts val="300"/>
              </a:spcBef>
            </a:pPr>
            <a:r>
              <a:rPr lang="zh-CN" altLang="en-US" sz="2000" dirty="0">
                <a:latin typeface="Din pro thin" panose="02000503030000020003" pitchFamily="50" charset="0"/>
                <a:ea typeface="宋体" panose="02010600030101010101" pitchFamily="2" charset="-122"/>
                <a:cs typeface="+mj-cs"/>
              </a:rPr>
              <a:t>随着社会媒体的快速发展，每天有大量的以产品评论、博客、论坛和微博等形式出现的用户生成内容（</a:t>
            </a:r>
            <a:r>
              <a:rPr lang="en-US" altLang="zh-CN" sz="2000" dirty="0">
                <a:latin typeface="Din pro thin" panose="02000503030000020003" pitchFamily="50" charset="0"/>
                <a:ea typeface="宋体" panose="02010600030101010101" pitchFamily="2" charset="-122"/>
                <a:cs typeface="+mj-cs"/>
              </a:rPr>
              <a:t>user-generated content, UGC</a:t>
            </a:r>
            <a:r>
              <a:rPr lang="zh-CN" altLang="en-US" sz="2000" dirty="0">
                <a:latin typeface="Din pro thin" panose="02000503030000020003" pitchFamily="50" charset="0"/>
                <a:ea typeface="宋体" panose="02010600030101010101" pitchFamily="2" charset="-122"/>
                <a:cs typeface="+mj-cs"/>
              </a:rPr>
              <a:t>）．此类文本数据中往往蕴含着对产品、服务、政策和新闻等的宝贵反馈，能够为决策者提供来自于公众的、与其关注目标相关的意见数据。为确定民众对政策法规、新闻事件等的反应和维护社会安全稳定，决策者可以通过收集民众对其的立场反馈来了解民情、引导舆论。</a:t>
            </a:r>
            <a:endParaRPr lang="en-US" altLang="zh-CN" sz="2000" dirty="0">
              <a:latin typeface="Din pro thin" panose="02000503030000020003" pitchFamily="50" charset="0"/>
              <a:ea typeface="宋体" panose="02010600030101010101" pitchFamily="2" charset="-122"/>
              <a:cs typeface="+mj-cs"/>
            </a:endParaRPr>
          </a:p>
          <a:p>
            <a:pPr algn="l">
              <a:spcBef>
                <a:spcPts val="300"/>
              </a:spcBef>
            </a:pPr>
            <a:r>
              <a:rPr lang="zh-CN" altLang="en-US" sz="2000" dirty="0">
                <a:latin typeface="Din pro thin" panose="02000503030000020003" pitchFamily="50" charset="0"/>
                <a:ea typeface="宋体" panose="02010600030101010101" pitchFamily="2" charset="-122"/>
                <a:cs typeface="+mj-cs"/>
              </a:rPr>
              <a:t>文本立场检测和情感分类基于深度学习和自然语言处理模型，旨在高效收集、统计、分析民众的态度，便于政府和企业采取更有效、更符合民意的措施。</a:t>
            </a:r>
            <a:endParaRPr lang="en-US" altLang="zh-CN" sz="2000" dirty="0">
              <a:latin typeface="Din pro thin" panose="02000503030000020003" pitchFamily="50" charset="0"/>
              <a:ea typeface="宋体" panose="02010600030101010101" pitchFamily="2" charset="-122"/>
              <a:cs typeface="+mj-cs"/>
            </a:endParaRPr>
          </a:p>
        </p:txBody>
      </p:sp>
    </p:spTree>
    <p:extLst>
      <p:ext uri="{BB962C8B-B14F-4D97-AF65-F5344CB8AC3E}">
        <p14:creationId xmlns:p14="http://schemas.microsoft.com/office/powerpoint/2010/main" val="2359530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008CED-6CED-0A71-7960-334827730256}"/>
              </a:ext>
            </a:extLst>
          </p:cNvPr>
          <p:cNvSpPr>
            <a:spLocks noGrp="1"/>
          </p:cNvSpPr>
          <p:nvPr>
            <p:ph type="title"/>
          </p:nvPr>
        </p:nvSpPr>
        <p:spPr/>
        <p:txBody>
          <a:bodyPr/>
          <a:lstStyle/>
          <a:p>
            <a:r>
              <a:rPr lang="zh-CN" altLang="en-US" dirty="0"/>
              <a:t>总结</a:t>
            </a:r>
            <a:endParaRPr lang="zh-SG" altLang="en-US" dirty="0"/>
          </a:p>
        </p:txBody>
      </p:sp>
      <p:sp>
        <p:nvSpPr>
          <p:cNvPr id="3" name="文本框 2">
            <a:extLst>
              <a:ext uri="{FF2B5EF4-FFF2-40B4-BE49-F238E27FC236}">
                <a16:creationId xmlns:a16="http://schemas.microsoft.com/office/drawing/2014/main" id="{CA9BB3F7-F982-C7A9-D58D-23D8A4D14CF2}"/>
              </a:ext>
            </a:extLst>
          </p:cNvPr>
          <p:cNvSpPr txBox="1"/>
          <p:nvPr/>
        </p:nvSpPr>
        <p:spPr>
          <a:xfrm>
            <a:off x="941732" y="1357610"/>
            <a:ext cx="10285067" cy="1708160"/>
          </a:xfrm>
          <a:prstGeom prst="rect">
            <a:avLst/>
          </a:prstGeom>
          <a:noFill/>
        </p:spPr>
        <p:txBody>
          <a:bodyPr wrap="square">
            <a:spAutoFit/>
          </a:bodyPr>
          <a:lstStyle/>
          <a:p>
            <a:pPr>
              <a:spcAft>
                <a:spcPts val="600"/>
              </a:spcAft>
            </a:pPr>
            <a:r>
              <a:rPr lang="zh-CN" altLang="en-US" sz="2000" dirty="0">
                <a:latin typeface="宋体" panose="02010600030101010101" pitchFamily="2" charset="-122"/>
                <a:ea typeface="宋体" panose="02010600030101010101" pitchFamily="2" charset="-122"/>
                <a:cs typeface="+mj-cs"/>
              </a:rPr>
              <a:t>英才计划的学习并非想象中那么容易，大学知识也没有想象中那么简单。很多东西学习起来都有难度，但我不能放弃。作为高中生，大学知识本就复杂多变，难以掌握，这是很正常的，关键在于要以一个什么样的心态去面对它，这才是成功的关键。</a:t>
            </a:r>
          </a:p>
          <a:p>
            <a:pPr>
              <a:spcAft>
                <a:spcPts val="600"/>
              </a:spcAft>
            </a:pPr>
            <a:r>
              <a:rPr lang="zh-CN" altLang="en-US" sz="2000" dirty="0">
                <a:latin typeface="宋体" panose="02010600030101010101" pitchFamily="2" charset="-122"/>
                <a:ea typeface="宋体" panose="02010600030101010101" pitchFamily="2" charset="-122"/>
                <a:cs typeface="+mj-cs"/>
              </a:rPr>
              <a:t>英才计划前半期的学习，我觉得进行地不错，进度虽然有些慢，但每一步都是脚踏实地的，这就够了。相信后半期一定能有不错的成绩！</a:t>
            </a:r>
            <a:endParaRPr lang="zh-SG" altLang="en-US" sz="2000" dirty="0">
              <a:latin typeface="宋体" panose="02010600030101010101" pitchFamily="2" charset="-122"/>
              <a:ea typeface="宋体" panose="02010600030101010101" pitchFamily="2" charset="-122"/>
              <a:cs typeface="+mj-cs"/>
            </a:endParaRPr>
          </a:p>
        </p:txBody>
      </p:sp>
    </p:spTree>
    <p:extLst>
      <p:ext uri="{BB962C8B-B14F-4D97-AF65-F5344CB8AC3E}">
        <p14:creationId xmlns:p14="http://schemas.microsoft.com/office/powerpoint/2010/main" val="1046901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46336BD-2052-EEA7-F89A-0CDB5D6C248C}"/>
              </a:ext>
            </a:extLst>
          </p:cNvPr>
          <p:cNvSpPr>
            <a:spLocks noGrp="1"/>
          </p:cNvSpPr>
          <p:nvPr>
            <p:ph type="title"/>
          </p:nvPr>
        </p:nvSpPr>
        <p:spPr/>
        <p:txBody>
          <a:bodyPr anchor="t" anchorCtr="0">
            <a:normAutofit/>
          </a:bodyPr>
          <a:lstStyle/>
          <a:p>
            <a:r>
              <a:rPr lang="zh-CN" altLang="en-US" sz="3600" dirty="0">
                <a:latin typeface="DIN Pro medium" panose="02000503040000020004" pitchFamily="50" charset="0"/>
                <a:ea typeface="宋体" panose="02010600030101010101" pitchFamily="2" charset="-122"/>
              </a:rPr>
              <a:t>目录</a:t>
            </a:r>
            <a:endParaRPr lang="zh-SG" altLang="en-US" sz="3600" dirty="0">
              <a:latin typeface="DIN Pro medium" panose="02000503040000020004" pitchFamily="50" charset="0"/>
              <a:ea typeface="宋体" panose="02010600030101010101" pitchFamily="2" charset="-122"/>
            </a:endParaRPr>
          </a:p>
        </p:txBody>
      </p:sp>
      <p:grpSp>
        <p:nvGrpSpPr>
          <p:cNvPr id="41" name="组合 40">
            <a:extLst>
              <a:ext uri="{FF2B5EF4-FFF2-40B4-BE49-F238E27FC236}">
                <a16:creationId xmlns:a16="http://schemas.microsoft.com/office/drawing/2014/main" id="{967372B9-EFF1-2743-4F48-CF157AA52BD0}"/>
              </a:ext>
            </a:extLst>
          </p:cNvPr>
          <p:cNvGrpSpPr/>
          <p:nvPr/>
        </p:nvGrpSpPr>
        <p:grpSpPr>
          <a:xfrm>
            <a:off x="455645" y="1254919"/>
            <a:ext cx="11473440" cy="2613749"/>
            <a:chOff x="1709531" y="1478242"/>
            <a:chExt cx="9607826" cy="2188746"/>
          </a:xfrm>
        </p:grpSpPr>
        <p:cxnSp>
          <p:nvCxnSpPr>
            <p:cNvPr id="7" name="直接连接符 6">
              <a:extLst>
                <a:ext uri="{FF2B5EF4-FFF2-40B4-BE49-F238E27FC236}">
                  <a16:creationId xmlns:a16="http://schemas.microsoft.com/office/drawing/2014/main" id="{B642B627-427F-F088-6EB4-5AEC36A61B76}"/>
                </a:ext>
              </a:extLst>
            </p:cNvPr>
            <p:cNvCxnSpPr>
              <a:cxnSpLocks/>
            </p:cNvCxnSpPr>
            <p:nvPr/>
          </p:nvCxnSpPr>
          <p:spPr>
            <a:xfrm>
              <a:off x="2425148" y="2136913"/>
              <a:ext cx="8892209" cy="0"/>
            </a:xfrm>
            <a:prstGeom prst="line">
              <a:avLst/>
            </a:prstGeom>
            <a:ln w="50800">
              <a:solidFill>
                <a:schemeClr val="tx1"/>
              </a:solidFill>
              <a:headEnd type="oval"/>
              <a:tailEnd type="arrow"/>
            </a:ln>
          </p:spPr>
          <p:style>
            <a:lnRef idx="1">
              <a:schemeClr val="accent1"/>
            </a:lnRef>
            <a:fillRef idx="0">
              <a:schemeClr val="accent1"/>
            </a:fillRef>
            <a:effectRef idx="0">
              <a:schemeClr val="accent1"/>
            </a:effectRef>
            <a:fontRef idx="minor">
              <a:schemeClr val="tx1"/>
            </a:fontRef>
          </p:style>
        </p:cxnSp>
        <p:grpSp>
          <p:nvGrpSpPr>
            <p:cNvPr id="29" name="组合 28">
              <a:extLst>
                <a:ext uri="{FF2B5EF4-FFF2-40B4-BE49-F238E27FC236}">
                  <a16:creationId xmlns:a16="http://schemas.microsoft.com/office/drawing/2014/main" id="{6658DB8F-8FAC-00E1-4699-5CF8FC4BB030}"/>
                </a:ext>
              </a:extLst>
            </p:cNvPr>
            <p:cNvGrpSpPr/>
            <p:nvPr/>
          </p:nvGrpSpPr>
          <p:grpSpPr>
            <a:xfrm>
              <a:off x="1709531" y="1478242"/>
              <a:ext cx="1520687" cy="2188746"/>
              <a:chOff x="934278" y="1478242"/>
              <a:chExt cx="1520687" cy="2188746"/>
            </a:xfrm>
          </p:grpSpPr>
          <p:grpSp>
            <p:nvGrpSpPr>
              <p:cNvPr id="13" name="组合 12">
                <a:extLst>
                  <a:ext uri="{FF2B5EF4-FFF2-40B4-BE49-F238E27FC236}">
                    <a16:creationId xmlns:a16="http://schemas.microsoft.com/office/drawing/2014/main" id="{77D3AB60-15FE-B14E-39BD-6A07F9D12B1D}"/>
                  </a:ext>
                </a:extLst>
              </p:cNvPr>
              <p:cNvGrpSpPr/>
              <p:nvPr/>
            </p:nvGrpSpPr>
            <p:grpSpPr>
              <a:xfrm>
                <a:off x="1595230" y="2037522"/>
                <a:ext cx="198782" cy="457200"/>
                <a:chOff x="1550504" y="2037522"/>
                <a:chExt cx="198782" cy="457200"/>
              </a:xfrm>
            </p:grpSpPr>
            <p:sp useBgFill="1">
              <p:nvSpPr>
                <p:cNvPr id="11" name="椭圆 10">
                  <a:extLst>
                    <a:ext uri="{FF2B5EF4-FFF2-40B4-BE49-F238E27FC236}">
                      <a16:creationId xmlns:a16="http://schemas.microsoft.com/office/drawing/2014/main" id="{7915D881-A499-6AC1-5A83-4532EC2A2206}"/>
                    </a:ext>
                  </a:extLst>
                </p:cNvPr>
                <p:cNvSpPr/>
                <p:nvPr/>
              </p:nvSpPr>
              <p:spPr>
                <a:xfrm>
                  <a:off x="15505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16" name="直接连接符 15">
                  <a:extLst>
                    <a:ext uri="{FF2B5EF4-FFF2-40B4-BE49-F238E27FC236}">
                      <a16:creationId xmlns:a16="http://schemas.microsoft.com/office/drawing/2014/main" id="{8BCD9F8C-7AB6-148C-A580-97D43277C63B}"/>
                    </a:ext>
                  </a:extLst>
                </p:cNvPr>
                <p:cNvCxnSpPr>
                  <a:cxnSpLocks/>
                  <a:stCxn id="11" idx="4"/>
                </p:cNvCxnSpPr>
                <p:nvPr/>
              </p:nvCxnSpPr>
              <p:spPr>
                <a:xfrm>
                  <a:off x="1649895"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文本框 20">
                <a:extLst>
                  <a:ext uri="{FF2B5EF4-FFF2-40B4-BE49-F238E27FC236}">
                    <a16:creationId xmlns:a16="http://schemas.microsoft.com/office/drawing/2014/main" id="{0BEDF538-6F5B-BD27-23FC-EFCAEE39EE2C}"/>
                  </a:ext>
                </a:extLst>
              </p:cNvPr>
              <p:cNvSpPr txBox="1"/>
              <p:nvPr/>
            </p:nvSpPr>
            <p:spPr>
              <a:xfrm>
                <a:off x="934278"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2024.01</a:t>
                </a:r>
              </a:p>
            </p:txBody>
          </p:sp>
          <p:sp>
            <p:nvSpPr>
              <p:cNvPr id="2" name="文本框 1">
                <a:extLst>
                  <a:ext uri="{FF2B5EF4-FFF2-40B4-BE49-F238E27FC236}">
                    <a16:creationId xmlns:a16="http://schemas.microsoft.com/office/drawing/2014/main" id="{00CEBACA-74DB-F80D-D4EA-91F28DFA1196}"/>
                  </a:ext>
                </a:extLst>
              </p:cNvPr>
              <p:cNvSpPr txBox="1"/>
              <p:nvPr/>
            </p:nvSpPr>
            <p:spPr>
              <a:xfrm>
                <a:off x="934281" y="2713383"/>
                <a:ext cx="1520680" cy="953605"/>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第一阶段</a:t>
                </a:r>
                <a:endParaRPr lang="en-US" altLang="zh-CN" sz="2400" b="1" dirty="0">
                  <a:latin typeface="DIN Pro medium" panose="02000503040000020004" pitchFamily="50" charset="0"/>
                  <a:ea typeface="宋体" panose="02010600030101010101" pitchFamily="2" charset="-122"/>
                </a:endParaRPr>
              </a:p>
              <a:p>
                <a:r>
                  <a:rPr lang="zh-CN" altLang="en-US" sz="2200" dirty="0">
                    <a:latin typeface="DIN Pro medium" panose="02000503040000020004" pitchFamily="50" charset="0"/>
                    <a:ea typeface="宋体" panose="02010600030101010101" pitchFamily="2" charset="-122"/>
                  </a:rPr>
                  <a:t>面试</a:t>
                </a:r>
                <a:r>
                  <a:rPr lang="en-US" altLang="zh-CN" sz="2200" dirty="0">
                    <a:latin typeface="DIN Pro medium" panose="02000503040000020004" pitchFamily="50" charset="0"/>
                    <a:ea typeface="宋体" panose="02010600030101010101" pitchFamily="2" charset="-122"/>
                  </a:rPr>
                  <a:t>&amp;</a:t>
                </a:r>
                <a:r>
                  <a:rPr lang="zh-CN" altLang="en-US" sz="2200" dirty="0">
                    <a:latin typeface="DIN Pro medium" panose="02000503040000020004" pitchFamily="50" charset="0"/>
                    <a:ea typeface="宋体" panose="02010600030101010101" pitchFamily="2" charset="-122"/>
                  </a:rPr>
                  <a:t>导师见面会</a:t>
                </a:r>
                <a:endParaRPr lang="zh-SG" altLang="en-US" sz="2200" dirty="0">
                  <a:latin typeface="DIN Pro medium" panose="02000503040000020004" pitchFamily="50" charset="0"/>
                  <a:ea typeface="宋体" panose="02010600030101010101" pitchFamily="2" charset="-122"/>
                </a:endParaRPr>
              </a:p>
            </p:txBody>
          </p:sp>
        </p:grpSp>
        <p:grpSp>
          <p:nvGrpSpPr>
            <p:cNvPr id="20" name="组合 19">
              <a:extLst>
                <a:ext uri="{FF2B5EF4-FFF2-40B4-BE49-F238E27FC236}">
                  <a16:creationId xmlns:a16="http://schemas.microsoft.com/office/drawing/2014/main" id="{0BE918BF-6544-FE50-C90C-1B8634A2EDA2}"/>
                </a:ext>
              </a:extLst>
            </p:cNvPr>
            <p:cNvGrpSpPr/>
            <p:nvPr/>
          </p:nvGrpSpPr>
          <p:grpSpPr>
            <a:xfrm>
              <a:off x="3448879" y="1478243"/>
              <a:ext cx="1520687" cy="1912972"/>
              <a:chOff x="3190461" y="1478243"/>
              <a:chExt cx="1520687" cy="1912972"/>
            </a:xfrm>
          </p:grpSpPr>
          <p:grpSp>
            <p:nvGrpSpPr>
              <p:cNvPr id="12" name="组合 11">
                <a:extLst>
                  <a:ext uri="{FF2B5EF4-FFF2-40B4-BE49-F238E27FC236}">
                    <a16:creationId xmlns:a16="http://schemas.microsoft.com/office/drawing/2014/main" id="{AC45B380-F361-E6EB-0AD6-944863F09730}"/>
                  </a:ext>
                </a:extLst>
              </p:cNvPr>
              <p:cNvGrpSpPr/>
              <p:nvPr/>
            </p:nvGrpSpPr>
            <p:grpSpPr>
              <a:xfrm>
                <a:off x="3851413" y="2045253"/>
                <a:ext cx="198782" cy="457200"/>
                <a:chOff x="3806687" y="2037522"/>
                <a:chExt cx="198782" cy="457200"/>
              </a:xfrm>
            </p:grpSpPr>
            <p:sp useBgFill="1">
              <p:nvSpPr>
                <p:cNvPr id="3" name="椭圆 2">
                  <a:extLst>
                    <a:ext uri="{FF2B5EF4-FFF2-40B4-BE49-F238E27FC236}">
                      <a16:creationId xmlns:a16="http://schemas.microsoft.com/office/drawing/2014/main" id="{8F696AF8-0888-2861-705C-A9B609E31C72}"/>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5" name="直接连接符 4">
                  <a:extLst>
                    <a:ext uri="{FF2B5EF4-FFF2-40B4-BE49-F238E27FC236}">
                      <a16:creationId xmlns:a16="http://schemas.microsoft.com/office/drawing/2014/main" id="{F405249B-35E8-7BF0-877E-891ECA8B776D}"/>
                    </a:ext>
                  </a:extLst>
                </p:cNvPr>
                <p:cNvCxnSpPr>
                  <a:cxnSpLocks/>
                  <a:stCxn id="3" idx="4"/>
                </p:cNvCxnSpPr>
                <p:nvPr/>
              </p:nvCxnSpPr>
              <p:spPr>
                <a:xfrm>
                  <a:off x="3906078"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 name="文本框 5">
                <a:extLst>
                  <a:ext uri="{FF2B5EF4-FFF2-40B4-BE49-F238E27FC236}">
                    <a16:creationId xmlns:a16="http://schemas.microsoft.com/office/drawing/2014/main" id="{D8ED508B-BC62-29B3-A4DA-B9F480F0D607}"/>
                  </a:ext>
                </a:extLst>
              </p:cNvPr>
              <p:cNvSpPr txBox="1"/>
              <p:nvPr/>
            </p:nvSpPr>
            <p:spPr>
              <a:xfrm>
                <a:off x="3190461" y="1478243"/>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2024.02</a:t>
                </a:r>
              </a:p>
            </p:txBody>
          </p:sp>
          <p:sp>
            <p:nvSpPr>
              <p:cNvPr id="8" name="文本框 7">
                <a:extLst>
                  <a:ext uri="{FF2B5EF4-FFF2-40B4-BE49-F238E27FC236}">
                    <a16:creationId xmlns:a16="http://schemas.microsoft.com/office/drawing/2014/main" id="{3DDBA9D7-A7F6-3131-F3DF-709A8AD9DEE2}"/>
                  </a:ext>
                </a:extLst>
              </p:cNvPr>
              <p:cNvSpPr txBox="1"/>
              <p:nvPr/>
            </p:nvSpPr>
            <p:spPr>
              <a:xfrm>
                <a:off x="3190464" y="2721114"/>
                <a:ext cx="152068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第二阶段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冬令营</a:t>
                </a:r>
                <a:endParaRPr lang="zh-SG" altLang="en-US" sz="2200" dirty="0">
                  <a:latin typeface="DIN Pro medium" panose="02000503040000020004" pitchFamily="50" charset="0"/>
                  <a:ea typeface="宋体" panose="02010600030101010101" pitchFamily="2" charset="-122"/>
                </a:endParaRPr>
              </a:p>
            </p:txBody>
          </p:sp>
        </p:grpSp>
        <p:grpSp>
          <p:nvGrpSpPr>
            <p:cNvPr id="30" name="组合 29">
              <a:extLst>
                <a:ext uri="{FF2B5EF4-FFF2-40B4-BE49-F238E27FC236}">
                  <a16:creationId xmlns:a16="http://schemas.microsoft.com/office/drawing/2014/main" id="{86C01CCA-6C87-1D77-A81C-183BCD8D5073}"/>
                </a:ext>
              </a:extLst>
            </p:cNvPr>
            <p:cNvGrpSpPr/>
            <p:nvPr/>
          </p:nvGrpSpPr>
          <p:grpSpPr>
            <a:xfrm>
              <a:off x="4750905" y="1478242"/>
              <a:ext cx="5746472" cy="1944999"/>
              <a:chOff x="3975652" y="1478242"/>
              <a:chExt cx="5746472" cy="1944999"/>
            </a:xfrm>
          </p:grpSpPr>
          <p:sp useBgFill="1">
            <p:nvSpPr>
              <p:cNvPr id="15" name="椭圆 14">
                <a:extLst>
                  <a:ext uri="{FF2B5EF4-FFF2-40B4-BE49-F238E27FC236}">
                    <a16:creationId xmlns:a16="http://schemas.microsoft.com/office/drawing/2014/main" id="{73904633-F3CF-659C-D28D-BF5D4A8356F9}"/>
                  </a:ext>
                </a:extLst>
              </p:cNvPr>
              <p:cNvSpPr/>
              <p:nvPr/>
            </p:nvSpPr>
            <p:spPr>
              <a:xfrm>
                <a:off x="46366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sp>
            <p:nvSpPr>
              <p:cNvPr id="18" name="文本框 17">
                <a:extLst>
                  <a:ext uri="{FF2B5EF4-FFF2-40B4-BE49-F238E27FC236}">
                    <a16:creationId xmlns:a16="http://schemas.microsoft.com/office/drawing/2014/main" id="{7694F94B-A627-B620-AE5A-3D94B5F9B5C4}"/>
                  </a:ext>
                </a:extLst>
              </p:cNvPr>
              <p:cNvSpPr txBox="1"/>
              <p:nvPr/>
            </p:nvSpPr>
            <p:spPr>
              <a:xfrm>
                <a:off x="397565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2024.03</a:t>
                </a:r>
              </a:p>
            </p:txBody>
          </p:sp>
          <p:sp>
            <p:nvSpPr>
              <p:cNvPr id="19" name="文本框 18">
                <a:extLst>
                  <a:ext uri="{FF2B5EF4-FFF2-40B4-BE49-F238E27FC236}">
                    <a16:creationId xmlns:a16="http://schemas.microsoft.com/office/drawing/2014/main" id="{C8F4FBE8-CEF9-CA10-342A-54672A2E3613}"/>
                  </a:ext>
                </a:extLst>
              </p:cNvPr>
              <p:cNvSpPr txBox="1"/>
              <p:nvPr/>
            </p:nvSpPr>
            <p:spPr>
              <a:xfrm>
                <a:off x="4735995"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第三阶段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前置知识学习</a:t>
                </a:r>
                <a:endParaRPr lang="zh-SG" altLang="en-US" sz="2200" dirty="0">
                  <a:latin typeface="DIN Pro medium" panose="02000503040000020004" pitchFamily="50" charset="0"/>
                  <a:ea typeface="宋体" panose="02010600030101010101" pitchFamily="2" charset="-122"/>
                </a:endParaRPr>
              </a:p>
            </p:txBody>
          </p:sp>
          <p:grpSp>
            <p:nvGrpSpPr>
              <p:cNvPr id="25" name="组合 24">
                <a:extLst>
                  <a:ext uri="{FF2B5EF4-FFF2-40B4-BE49-F238E27FC236}">
                    <a16:creationId xmlns:a16="http://schemas.microsoft.com/office/drawing/2014/main" id="{6A155615-601F-0D4C-80C0-28D436BD903C}"/>
                  </a:ext>
                </a:extLst>
              </p:cNvPr>
              <p:cNvGrpSpPr/>
              <p:nvPr/>
            </p:nvGrpSpPr>
            <p:grpSpPr>
              <a:xfrm>
                <a:off x="5661988" y="2037522"/>
                <a:ext cx="3399183" cy="457200"/>
                <a:chOff x="2842591" y="2037522"/>
                <a:chExt cx="3399183" cy="457200"/>
              </a:xfrm>
            </p:grpSpPr>
            <p:sp useBgFill="1">
              <p:nvSpPr>
                <p:cNvPr id="26" name="椭圆 25">
                  <a:extLst>
                    <a:ext uri="{FF2B5EF4-FFF2-40B4-BE49-F238E27FC236}">
                      <a16:creationId xmlns:a16="http://schemas.microsoft.com/office/drawing/2014/main" id="{84CEC64D-35D6-7D9F-5EB2-BC475E3EADCA}"/>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27" name="直接连接符 26">
                  <a:extLst>
                    <a:ext uri="{FF2B5EF4-FFF2-40B4-BE49-F238E27FC236}">
                      <a16:creationId xmlns:a16="http://schemas.microsoft.com/office/drawing/2014/main" id="{08AE12E7-2783-A8AF-5F29-481BA5E53E06}"/>
                    </a:ext>
                  </a:extLst>
                </p:cNvPr>
                <p:cNvCxnSpPr>
                  <a:cxnSpLocks/>
                </p:cNvCxnSpPr>
                <p:nvPr/>
              </p:nvCxnSpPr>
              <p:spPr>
                <a:xfrm>
                  <a:off x="2842591"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6" name="椭圆 35">
                  <a:extLst>
                    <a:ext uri="{FF2B5EF4-FFF2-40B4-BE49-F238E27FC236}">
                      <a16:creationId xmlns:a16="http://schemas.microsoft.com/office/drawing/2014/main" id="{E951EA56-B549-E205-E7D3-F09A08E52317}"/>
                    </a:ext>
                  </a:extLst>
                </p:cNvPr>
                <p:cNvSpPr/>
                <p:nvPr/>
              </p:nvSpPr>
              <p:spPr>
                <a:xfrm>
                  <a:off x="6042992"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39" name="直接连接符 38">
                  <a:extLst>
                    <a:ext uri="{FF2B5EF4-FFF2-40B4-BE49-F238E27FC236}">
                      <a16:creationId xmlns:a16="http://schemas.microsoft.com/office/drawing/2014/main" id="{7B87D9CA-3F34-646E-7ABD-A1540CB9C629}"/>
                    </a:ext>
                  </a:extLst>
                </p:cNvPr>
                <p:cNvCxnSpPr>
                  <a:cxnSpLocks/>
                </p:cNvCxnSpPr>
                <p:nvPr/>
              </p:nvCxnSpPr>
              <p:spPr>
                <a:xfrm>
                  <a:off x="5014085"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 name="文本框 27">
                <a:extLst>
                  <a:ext uri="{FF2B5EF4-FFF2-40B4-BE49-F238E27FC236}">
                    <a16:creationId xmlns:a16="http://schemas.microsoft.com/office/drawing/2014/main" id="{FEB273FB-2C98-285D-DEB7-51A4F2AFF5D6}"/>
                  </a:ext>
                </a:extLst>
              </p:cNvPr>
              <p:cNvSpPr txBox="1"/>
              <p:nvPr/>
            </p:nvSpPr>
            <p:spPr>
              <a:xfrm>
                <a:off x="596513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2024.05</a:t>
                </a:r>
              </a:p>
            </p:txBody>
          </p:sp>
          <p:sp>
            <p:nvSpPr>
              <p:cNvPr id="37" name="文本框 36">
                <a:extLst>
                  <a:ext uri="{FF2B5EF4-FFF2-40B4-BE49-F238E27FC236}">
                    <a16:creationId xmlns:a16="http://schemas.microsoft.com/office/drawing/2014/main" id="{83D4E8D4-EE02-E2EF-E7E4-EE2BF21A6B05}"/>
                  </a:ext>
                </a:extLst>
              </p:cNvPr>
              <p:cNvSpPr txBox="1"/>
              <p:nvPr/>
            </p:nvSpPr>
            <p:spPr>
              <a:xfrm>
                <a:off x="8201437"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2024.07</a:t>
                </a:r>
              </a:p>
            </p:txBody>
          </p:sp>
          <p:sp>
            <p:nvSpPr>
              <p:cNvPr id="38" name="文本框 37">
                <a:extLst>
                  <a:ext uri="{FF2B5EF4-FFF2-40B4-BE49-F238E27FC236}">
                    <a16:creationId xmlns:a16="http://schemas.microsoft.com/office/drawing/2014/main" id="{5956C26B-070F-E04A-CDEC-EE5165814766}"/>
                  </a:ext>
                </a:extLst>
              </p:cNvPr>
              <p:cNvSpPr txBox="1"/>
              <p:nvPr/>
            </p:nvSpPr>
            <p:spPr>
              <a:xfrm>
                <a:off x="6907489"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第四阶段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理论学习</a:t>
                </a:r>
                <a:endParaRPr lang="zh-SG" altLang="en-US" sz="2200" dirty="0">
                  <a:latin typeface="DIN Pro medium" panose="02000503040000020004" pitchFamily="50" charset="0"/>
                  <a:ea typeface="宋体" panose="02010600030101010101" pitchFamily="2" charset="-122"/>
                </a:endParaRPr>
              </a:p>
            </p:txBody>
          </p:sp>
        </p:grpSp>
      </p:grpSp>
    </p:spTree>
    <p:extLst>
      <p:ext uri="{BB962C8B-B14F-4D97-AF65-F5344CB8AC3E}">
        <p14:creationId xmlns:p14="http://schemas.microsoft.com/office/powerpoint/2010/main" val="3675241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rotWithShape="1">
          <a:blip r:embed="rId2">
            <a:extLst>
              <a:ext uri="{28A0092B-C50C-407E-A947-70E740481C1C}">
                <a14:useLocalDpi xmlns:a14="http://schemas.microsoft.com/office/drawing/2010/main" val="0"/>
              </a:ext>
            </a:extLst>
          </a:blip>
          <a:srcRect t="12837" r="52"/>
          <a:stretch/>
        </p:blipFill>
        <p:spPr>
          <a:xfrm>
            <a:off x="0" y="-2283008"/>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1" y="342900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6" y="4416466"/>
            <a:ext cx="10515600" cy="1500187"/>
          </a:xfrm>
        </p:spPr>
        <p:txBody>
          <a:bodyPr>
            <a:normAutofit/>
          </a:bodyPr>
          <a:lstStyle/>
          <a:p>
            <a:r>
              <a:rPr lang="zh-CN" altLang="en-US" sz="2800" dirty="0">
                <a:solidFill>
                  <a:schemeClr val="tx1"/>
                </a:solidFill>
              </a:rPr>
              <a:t>面试、导师见面会和立项</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6" y="1536741"/>
            <a:ext cx="10515600" cy="2852737"/>
          </a:xfrm>
        </p:spPr>
        <p:txBody>
          <a:bodyPr>
            <a:normAutofit/>
          </a:bodyPr>
          <a:lstStyle/>
          <a:p>
            <a:r>
              <a:rPr lang="zh-CN" altLang="en-US" sz="4800" dirty="0"/>
              <a:t>第一阶段（</a:t>
            </a:r>
            <a:r>
              <a:rPr lang="zh-CN" altLang="en-US" sz="4800" dirty="0">
                <a:latin typeface="DIN Pro" panose="02000503030000020004" pitchFamily="50" charset="0"/>
              </a:rPr>
              <a:t>2024.01</a:t>
            </a:r>
            <a:r>
              <a:rPr lang="zh-CN" altLang="en-US" sz="4800" dirty="0"/>
              <a:t>）</a:t>
            </a:r>
            <a:endParaRPr lang="zh-SG" altLang="en-US" sz="4800" dirty="0"/>
          </a:p>
        </p:txBody>
      </p:sp>
    </p:spTree>
    <p:extLst>
      <p:ext uri="{BB962C8B-B14F-4D97-AF65-F5344CB8AC3E}">
        <p14:creationId xmlns:p14="http://schemas.microsoft.com/office/powerpoint/2010/main" val="2158380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EC9492F-055D-6792-A732-FF9B1E7010F0}"/>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sz="3600"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7AC09BA5-0E40-42F2-BA3F-4D5AF347116F}"/>
              </a:ext>
            </a:extLst>
          </p:cNvPr>
          <p:cNvSpPr>
            <a:spLocks noGrp="1"/>
          </p:cNvSpPr>
          <p:nvPr>
            <p:ph idx="1"/>
          </p:nvPr>
        </p:nvSpPr>
        <p:spPr>
          <a:xfrm>
            <a:off x="455644" y="1814037"/>
            <a:ext cx="11280710" cy="491841"/>
          </a:xfrm>
        </p:spPr>
        <p:txBody>
          <a:bodyPr/>
          <a:lstStyle/>
          <a:p>
            <a:pPr marL="514350" indent="-514350">
              <a:buAutoNum type="arabicPeriod"/>
            </a:pPr>
            <a:r>
              <a:rPr lang="zh-SG" altLang="en-US" sz="2400" dirty="0"/>
              <a:t>面试（</a:t>
            </a:r>
            <a:r>
              <a:rPr lang="en-US" altLang="zh-SG" sz="2400" dirty="0">
                <a:latin typeface="+mn-lt"/>
              </a:rPr>
              <a:t>2024.01.04</a:t>
            </a:r>
            <a:r>
              <a:rPr lang="zh-SG" altLang="en-US" sz="2400" dirty="0"/>
              <a:t>）</a:t>
            </a:r>
            <a:endParaRPr lang="en-US" altLang="zh-SG" sz="2400" dirty="0"/>
          </a:p>
          <a:p>
            <a:pPr marL="514350" indent="-514350">
              <a:buAutoNum type="arabicPeriod"/>
            </a:pPr>
            <a:endParaRPr lang="en-US" altLang="zh-SG" sz="2400" dirty="0"/>
          </a:p>
        </p:txBody>
      </p:sp>
      <p:sp>
        <p:nvSpPr>
          <p:cNvPr id="10" name="文本框 9">
            <a:extLst>
              <a:ext uri="{FF2B5EF4-FFF2-40B4-BE49-F238E27FC236}">
                <a16:creationId xmlns:a16="http://schemas.microsoft.com/office/drawing/2014/main" id="{E3919123-5A3C-DFB5-E70F-299609932EAD}"/>
              </a:ext>
            </a:extLst>
          </p:cNvPr>
          <p:cNvSpPr txBox="1"/>
          <p:nvPr/>
        </p:nvSpPr>
        <p:spPr>
          <a:xfrm>
            <a:off x="941732" y="2305878"/>
            <a:ext cx="4460001" cy="1631216"/>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新年伊始，我便冒着寒冬来到电子科技大学参加面试，面试前，学校老师非常关注我们，多次开会指导我们怎么介绍自己、怎么表达自己的思想、怎么做到冷静沉着</a:t>
            </a:r>
            <a:r>
              <a:rPr lang="en-US" altLang="zh-CN" sz="2000" dirty="0">
                <a:latin typeface="宋体" panose="02010600030101010101" pitchFamily="2" charset="-122"/>
                <a:ea typeface="宋体" panose="02010600030101010101" pitchFamily="2" charset="-122"/>
                <a:cs typeface="+mj-cs"/>
              </a:rPr>
              <a:t>……</a:t>
            </a:r>
            <a:endParaRPr lang="zh-SG" altLang="en-US" sz="2000" dirty="0">
              <a:latin typeface="宋体" panose="02010600030101010101" pitchFamily="2" charset="-122"/>
              <a:ea typeface="宋体" panose="02010600030101010101" pitchFamily="2" charset="-122"/>
              <a:cs typeface="+mj-cs"/>
            </a:endParaRPr>
          </a:p>
        </p:txBody>
      </p:sp>
      <p:sp>
        <p:nvSpPr>
          <p:cNvPr id="11" name="内容占位符 4">
            <a:extLst>
              <a:ext uri="{FF2B5EF4-FFF2-40B4-BE49-F238E27FC236}">
                <a16:creationId xmlns:a16="http://schemas.microsoft.com/office/drawing/2014/main" id="{1A4EAF88-7625-BD2C-95E3-906EBDDD9E7F}"/>
              </a:ext>
            </a:extLst>
          </p:cNvPr>
          <p:cNvSpPr txBox="1">
            <a:spLocks/>
          </p:cNvSpPr>
          <p:nvPr/>
        </p:nvSpPr>
        <p:spPr>
          <a:xfrm>
            <a:off x="455644" y="4010480"/>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SG" sz="2400" dirty="0"/>
              <a:t>2. </a:t>
            </a:r>
            <a:r>
              <a:rPr lang="zh-SG" altLang="en-US" sz="2400" dirty="0"/>
              <a:t>入围（</a:t>
            </a:r>
            <a:r>
              <a:rPr lang="en-US" altLang="zh-SG" sz="2400" dirty="0">
                <a:latin typeface="+mn-lt"/>
              </a:rPr>
              <a:t>2024.01.07</a:t>
            </a:r>
            <a:r>
              <a:rPr lang="zh-SG" altLang="en-US" sz="2400" dirty="0"/>
              <a:t>）</a:t>
            </a:r>
            <a:endParaRPr lang="en-US" altLang="zh-SG" sz="2400" dirty="0"/>
          </a:p>
        </p:txBody>
      </p:sp>
      <p:sp>
        <p:nvSpPr>
          <p:cNvPr id="12" name="文本框 11">
            <a:extLst>
              <a:ext uri="{FF2B5EF4-FFF2-40B4-BE49-F238E27FC236}">
                <a16:creationId xmlns:a16="http://schemas.microsoft.com/office/drawing/2014/main" id="{2E34185E-CA15-05E4-BF6A-B1B8B1DA9B42}"/>
              </a:ext>
            </a:extLst>
          </p:cNvPr>
          <p:cNvSpPr txBox="1"/>
          <p:nvPr/>
        </p:nvSpPr>
        <p:spPr>
          <a:xfrm>
            <a:off x="941732" y="4502321"/>
            <a:ext cx="4460001" cy="1015663"/>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面试通过，全校进入“英才计划”共七位同学，我是其中之一。站在学校的誓言墙下，我的内心充满了希望。</a:t>
            </a:r>
            <a:endParaRPr lang="zh-SG" altLang="en-US" sz="2000" dirty="0">
              <a:latin typeface="宋体" panose="02010600030101010101" pitchFamily="2" charset="-122"/>
              <a:ea typeface="宋体" panose="02010600030101010101" pitchFamily="2" charset="-122"/>
              <a:cs typeface="+mj-cs"/>
            </a:endParaRPr>
          </a:p>
        </p:txBody>
      </p:sp>
      <p:pic>
        <p:nvPicPr>
          <p:cNvPr id="17" name="图片 16">
            <a:extLst>
              <a:ext uri="{FF2B5EF4-FFF2-40B4-BE49-F238E27FC236}">
                <a16:creationId xmlns:a16="http://schemas.microsoft.com/office/drawing/2014/main" id="{B0F7D24C-11FE-8B3C-FDEE-CE13C748A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3445" y="1696197"/>
            <a:ext cx="5606999" cy="37365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22753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1AFA8747-7332-6A29-5BDD-A4DF0A3C16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9181" y="3821664"/>
            <a:ext cx="31158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内容占位符 4">
            <a:extLst>
              <a:ext uri="{FF2B5EF4-FFF2-40B4-BE49-F238E27FC236}">
                <a16:creationId xmlns:a16="http://schemas.microsoft.com/office/drawing/2014/main" id="{E2A2F58F-1A27-1D5C-8A0F-BF5AEF4A779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启动仪式（</a:t>
            </a:r>
            <a:r>
              <a:rPr lang="en-US" altLang="zh-CN" sz="2400" dirty="0">
                <a:latin typeface="+mn-lt"/>
              </a:rPr>
              <a:t>2024.01.23</a:t>
            </a:r>
            <a:r>
              <a:rPr lang="zh-CN" altLang="en-US" sz="2400" dirty="0"/>
              <a:t>）</a:t>
            </a:r>
            <a:endParaRPr lang="en-US" altLang="zh-SG" sz="2400" dirty="0"/>
          </a:p>
        </p:txBody>
      </p:sp>
      <p:sp>
        <p:nvSpPr>
          <p:cNvPr id="5" name="文本框 4">
            <a:extLst>
              <a:ext uri="{FF2B5EF4-FFF2-40B4-BE49-F238E27FC236}">
                <a16:creationId xmlns:a16="http://schemas.microsoft.com/office/drawing/2014/main" id="{CD7C416D-94DD-CEBC-2AD4-333577C1814F}"/>
              </a:ext>
            </a:extLst>
          </p:cNvPr>
          <p:cNvSpPr txBox="1"/>
          <p:nvPr/>
        </p:nvSpPr>
        <p:spPr>
          <a:xfrm>
            <a:off x="941733" y="2305878"/>
            <a:ext cx="4196798" cy="1938992"/>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学校组织我们一行来到成都市高新区华阳中学参加英才计划启动仪式暨导师见面会。我亲手誊抄了拜师帖，也站在了主席台的</a:t>
            </a:r>
            <a:r>
              <a:rPr lang="en-US" altLang="zh-CN" sz="2000" dirty="0">
                <a:latin typeface="Din pro thin" panose="02000503030000020003" pitchFamily="50" charset="0"/>
                <a:ea typeface="宋体" panose="02010600030101010101" pitchFamily="2" charset="-122"/>
                <a:cs typeface="+mj-cs"/>
              </a:rPr>
              <a:t>C</a:t>
            </a:r>
            <a:r>
              <a:rPr lang="zh-CN" altLang="en-US" sz="2000" dirty="0">
                <a:latin typeface="Din pro thin" panose="02000503030000020003" pitchFamily="50" charset="0"/>
                <a:ea typeface="宋体" panose="02010600030101010101" pitchFamily="2" charset="-122"/>
                <a:cs typeface="+mj-cs"/>
              </a:rPr>
              <a:t>位。全场的灯光打在我身上，有种说不出的自豪感。</a:t>
            </a:r>
            <a:endParaRPr lang="zh-SG" altLang="en-US"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A1B6376C-612E-C123-413D-922D8A12DD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7381" y="1533923"/>
            <a:ext cx="3117600" cy="20783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图片 16">
            <a:extLst>
              <a:ext uri="{FF2B5EF4-FFF2-40B4-BE49-F238E27FC236}">
                <a16:creationId xmlns:a16="http://schemas.microsoft.com/office/drawing/2014/main" id="{5ED7D3F3-39E4-B361-0295-A4AAC22E36FC}"/>
              </a:ext>
            </a:extLst>
          </p:cNvPr>
          <p:cNvPicPr>
            <a:picLocks noChangeAspect="1"/>
          </p:cNvPicPr>
          <p:nvPr/>
        </p:nvPicPr>
        <p:blipFill rotWithShape="1">
          <a:blip r:embed="rId4">
            <a:extLst>
              <a:ext uri="{28A0092B-C50C-407E-A947-70E740481C1C}">
                <a14:useLocalDpi xmlns:a14="http://schemas.microsoft.com/office/drawing/2010/main" val="0"/>
              </a:ext>
            </a:extLst>
          </a:blip>
          <a:srcRect l="27590" t="30848" r="20846" b="17618"/>
          <a:stretch/>
        </p:blipFill>
        <p:spPr>
          <a:xfrm>
            <a:off x="8925353" y="1533923"/>
            <a:ext cx="31176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图片 18">
            <a:extLst>
              <a:ext uri="{FF2B5EF4-FFF2-40B4-BE49-F238E27FC236}">
                <a16:creationId xmlns:a16="http://schemas.microsoft.com/office/drawing/2014/main" id="{96C7B718-548E-84D8-984F-DAD7A68984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5353" y="3821664"/>
            <a:ext cx="3117600" cy="207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3" name="标题 3">
            <a:extLst>
              <a:ext uri="{FF2B5EF4-FFF2-40B4-BE49-F238E27FC236}">
                <a16:creationId xmlns:a16="http://schemas.microsoft.com/office/drawing/2014/main" id="{18284C75-3037-5D95-8FC5-E0B9F2B77EDA}"/>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10509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0D3EAA86-D7A2-0C7E-40C0-9C4CBB3341F9}"/>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第一阶段（</a:t>
            </a:r>
            <a:r>
              <a:rPr lang="en-US" altLang="zh-CN" dirty="0">
                <a:latin typeface="DIN Pro medium" panose="02000503040000020004" pitchFamily="50" charset="0"/>
                <a:ea typeface="宋体" panose="02010600030101010101" pitchFamily="2" charset="-122"/>
              </a:rPr>
              <a:t>2024.01</a:t>
            </a:r>
            <a:r>
              <a:rPr lang="zh-CN" altLang="en-US" dirty="0">
                <a:latin typeface="宋体" panose="02010600030101010101" pitchFamily="2" charset="-122"/>
                <a:ea typeface="宋体" panose="02010600030101010101" pitchFamily="2" charset="-122"/>
              </a:rPr>
              <a:t>）</a:t>
            </a:r>
            <a:br>
              <a:rPr lang="zh-CN" altLang="en-US" sz="2200" b="0" dirty="0">
                <a:latin typeface="宋体" panose="02010600030101010101" pitchFamily="2" charset="-122"/>
                <a:ea typeface="宋体" panose="02010600030101010101" pitchFamily="2" charset="-122"/>
              </a:rPr>
            </a:br>
            <a:r>
              <a:rPr lang="zh-CN" altLang="en-US" sz="2200" b="0" dirty="0">
                <a:latin typeface="宋体" panose="02010600030101010101" pitchFamily="2" charset="-122"/>
                <a:ea typeface="宋体" panose="02010600030101010101" pitchFamily="2" charset="-122"/>
              </a:rPr>
              <a:t>面试、导师见面会和立项</a:t>
            </a:r>
            <a:endParaRPr lang="zh-CN"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0C722F11-772A-E81A-A341-C2B98B654FF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4. </a:t>
            </a:r>
            <a:r>
              <a:rPr lang="zh-CN" altLang="en-US" sz="2400" dirty="0"/>
              <a:t>导师见面会</a:t>
            </a:r>
            <a:r>
              <a:rPr lang="en-US" altLang="zh-CN" sz="2400" dirty="0">
                <a:latin typeface="+mn-lt"/>
              </a:rPr>
              <a:t>&amp;</a:t>
            </a:r>
            <a:r>
              <a:rPr lang="zh-CN" altLang="en-US" sz="2400" dirty="0"/>
              <a:t>立项（</a:t>
            </a:r>
            <a:r>
              <a:rPr lang="en-US" altLang="zh-CN" sz="2400" dirty="0">
                <a:latin typeface="+mn-lt"/>
              </a:rPr>
              <a:t>2024.01.31</a:t>
            </a:r>
            <a:r>
              <a:rPr lang="zh-CN" altLang="en-US" sz="2400" dirty="0"/>
              <a:t>）</a:t>
            </a:r>
            <a:endParaRPr lang="en-US" altLang="zh-SG" sz="2400" dirty="0"/>
          </a:p>
        </p:txBody>
      </p:sp>
      <p:sp>
        <p:nvSpPr>
          <p:cNvPr id="6" name="文本框 5">
            <a:extLst>
              <a:ext uri="{FF2B5EF4-FFF2-40B4-BE49-F238E27FC236}">
                <a16:creationId xmlns:a16="http://schemas.microsoft.com/office/drawing/2014/main" id="{0B1654FD-127B-7B0B-F32A-2B9543E22A1D}"/>
              </a:ext>
            </a:extLst>
          </p:cNvPr>
          <p:cNvSpPr txBox="1"/>
          <p:nvPr/>
        </p:nvSpPr>
        <p:spPr>
          <a:xfrm>
            <a:off x="941733" y="2305878"/>
            <a:ext cx="4196798" cy="2246769"/>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这次我又来到了熟悉的地方，又是上次我们面试的那个会议室。田教授终于来了。我们向她再次做了自我介绍，她也简单了解了我们的情况。随后，我进入了闫科老师的团队，确定了“文本立场检测”的课题。</a:t>
            </a:r>
            <a:endParaRPr lang="zh-SG" altLang="en-US" sz="2000" dirty="0">
              <a:latin typeface="Din pro thin" panose="02000503030000020003" pitchFamily="50" charset="0"/>
              <a:ea typeface="宋体" panose="02010600030101010101" pitchFamily="2" charset="-122"/>
              <a:cs typeface="+mj-cs"/>
            </a:endParaRPr>
          </a:p>
        </p:txBody>
      </p:sp>
      <p:pic>
        <p:nvPicPr>
          <p:cNvPr id="8" name="图片 7">
            <a:extLst>
              <a:ext uri="{FF2B5EF4-FFF2-40B4-BE49-F238E27FC236}">
                <a16:creationId xmlns:a16="http://schemas.microsoft.com/office/drawing/2014/main" id="{2E78B618-408E-8110-2479-D37BDB918793}"/>
              </a:ext>
            </a:extLst>
          </p:cNvPr>
          <p:cNvPicPr>
            <a:picLocks noChangeAspect="1"/>
          </p:cNvPicPr>
          <p:nvPr/>
        </p:nvPicPr>
        <p:blipFill rotWithShape="1">
          <a:blip r:embed="rId2">
            <a:extLst>
              <a:ext uri="{28A0092B-C50C-407E-A947-70E740481C1C}">
                <a14:useLocalDpi xmlns:a14="http://schemas.microsoft.com/office/drawing/2010/main" val="0"/>
              </a:ext>
            </a:extLst>
          </a:blip>
          <a:srcRect l="8920" t="4374" r="8920" b="25170"/>
          <a:stretch/>
        </p:blipFill>
        <p:spPr>
          <a:xfrm>
            <a:off x="5624620" y="1814037"/>
            <a:ext cx="2863740" cy="36261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F68BD44E-E64B-6A38-8D0E-7AED819BD072}"/>
              </a:ext>
            </a:extLst>
          </p:cNvPr>
          <p:cNvPicPr>
            <a:picLocks noChangeAspect="1"/>
          </p:cNvPicPr>
          <p:nvPr/>
        </p:nvPicPr>
        <p:blipFill rotWithShape="1">
          <a:blip r:embed="rId3">
            <a:extLst>
              <a:ext uri="{28A0092B-C50C-407E-A947-70E740481C1C}">
                <a14:useLocalDpi xmlns:a14="http://schemas.microsoft.com/office/drawing/2010/main" val="0"/>
              </a:ext>
            </a:extLst>
          </a:blip>
          <a:srcRect l="9780" r="9780" b="15822"/>
          <a:stretch/>
        </p:blipFill>
        <p:spPr>
          <a:xfrm>
            <a:off x="8893693" y="2059957"/>
            <a:ext cx="2888567" cy="259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57683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l="6949" r="6949"/>
          <a:stretch/>
        </p:blipFill>
        <p:spPr>
          <a:xfrm>
            <a:off x="0" y="-2799561"/>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9628" y="3437191"/>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507845" y="4424657"/>
            <a:ext cx="10515600" cy="1500187"/>
          </a:xfrm>
        </p:spPr>
        <p:txBody>
          <a:bodyPr>
            <a:normAutofit/>
          </a:bodyPr>
          <a:lstStyle/>
          <a:p>
            <a:r>
              <a:rPr lang="zh-CN" altLang="en-US" sz="2800" dirty="0">
                <a:solidFill>
                  <a:schemeClr val="tx1"/>
                </a:solidFill>
              </a:rPr>
              <a:t>冬令营</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507845" y="1544932"/>
            <a:ext cx="10515600" cy="2852737"/>
          </a:xfrm>
        </p:spPr>
        <p:txBody>
          <a:bodyPr>
            <a:normAutofit/>
          </a:bodyPr>
          <a:lstStyle/>
          <a:p>
            <a:r>
              <a:rPr lang="zh-CN" altLang="en-US" sz="4800" dirty="0"/>
              <a:t>第二阶段（</a:t>
            </a:r>
            <a:r>
              <a:rPr lang="en-US" altLang="zh-CN" sz="4800" dirty="0">
                <a:latin typeface="DIN Pro" panose="02000503030000020004" pitchFamily="50" charset="0"/>
              </a:rPr>
              <a:t>2024.02</a:t>
            </a:r>
            <a:r>
              <a:rPr lang="zh-CN" altLang="en-US" sz="4800" dirty="0"/>
              <a:t>）</a:t>
            </a:r>
            <a:endParaRPr lang="zh-SG" altLang="en-US" sz="4800" dirty="0"/>
          </a:p>
        </p:txBody>
      </p:sp>
    </p:spTree>
    <p:extLst>
      <p:ext uri="{BB962C8B-B14F-4D97-AF65-F5344CB8AC3E}">
        <p14:creationId xmlns:p14="http://schemas.microsoft.com/office/powerpoint/2010/main" val="4236643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3">
            <a:extLst>
              <a:ext uri="{FF2B5EF4-FFF2-40B4-BE49-F238E27FC236}">
                <a16:creationId xmlns:a16="http://schemas.microsoft.com/office/drawing/2014/main" id="{9F195F96-5765-E6FD-9761-1D9F4C506587}"/>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第二阶段（</a:t>
            </a:r>
            <a:r>
              <a:rPr lang="en-US" altLang="zh-CN" dirty="0">
                <a:latin typeface="DIN Pro medium" panose="02000503040000020004" pitchFamily="50" charset="0"/>
                <a:ea typeface="宋体" panose="02010600030101010101" pitchFamily="2" charset="-122"/>
              </a:rPr>
              <a:t>2024.02</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r>
              <a:rPr lang="zh-CN" altLang="en-US" sz="2200" b="0" dirty="0">
                <a:latin typeface="宋体" panose="02010600030101010101" pitchFamily="2" charset="-122"/>
                <a:ea typeface="宋体" panose="02010600030101010101" pitchFamily="2" charset="-122"/>
              </a:rPr>
              <a:t>冬令营</a:t>
            </a:r>
          </a:p>
        </p:txBody>
      </p:sp>
      <p:sp>
        <p:nvSpPr>
          <p:cNvPr id="4" name="内容占位符 4">
            <a:extLst>
              <a:ext uri="{FF2B5EF4-FFF2-40B4-BE49-F238E27FC236}">
                <a16:creationId xmlns:a16="http://schemas.microsoft.com/office/drawing/2014/main" id="{83BE4983-A37E-0187-82E4-80A18CF31464}"/>
              </a:ext>
            </a:extLst>
          </p:cNvPr>
          <p:cNvSpPr txBox="1">
            <a:spLocks/>
          </p:cNvSpPr>
          <p:nvPr/>
        </p:nvSpPr>
        <p:spPr>
          <a:xfrm>
            <a:off x="455645" y="1464244"/>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讲座聆听（</a:t>
            </a:r>
            <a:r>
              <a:rPr lang="en-US" altLang="zh-CN" sz="2400" dirty="0">
                <a:latin typeface="+mn-lt"/>
              </a:rPr>
              <a:t>2024.02.02-02.03</a:t>
            </a:r>
            <a:r>
              <a:rPr lang="zh-CN" altLang="en-US" sz="2400" dirty="0"/>
              <a:t>）</a:t>
            </a:r>
            <a:endParaRPr lang="en-US" altLang="zh-SG" sz="2400" dirty="0"/>
          </a:p>
        </p:txBody>
      </p:sp>
      <p:sp>
        <p:nvSpPr>
          <p:cNvPr id="6" name="文本框 5">
            <a:extLst>
              <a:ext uri="{FF2B5EF4-FFF2-40B4-BE49-F238E27FC236}">
                <a16:creationId xmlns:a16="http://schemas.microsoft.com/office/drawing/2014/main" id="{09A13851-20B5-7750-372A-76C777A86604}"/>
              </a:ext>
            </a:extLst>
          </p:cNvPr>
          <p:cNvSpPr txBox="1"/>
          <p:nvPr/>
        </p:nvSpPr>
        <p:spPr>
          <a:xfrm>
            <a:off x="455645" y="1858114"/>
            <a:ext cx="10964195" cy="4708981"/>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加拿大皇家科学院院士张大鹏：</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长知识，增才干，为中华民族伟大复兴做贡献</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张大鹏院士分享其求学与科研经历，激励青年学子长知识、增才干，为国家和民族复兴贡献力量。</a:t>
            </a: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中国科学院院士胡事民：</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计算机图形学：从数据驱动到深度学习</a:t>
            </a:r>
            <a:r>
              <a:rPr lang="en-US" altLang="zh-CN" sz="2000" dirty="0">
                <a:latin typeface="Din pro thin" panose="02000503030000020003" pitchFamily="50" charset="0"/>
                <a:ea typeface="宋体" panose="02010600030101010101" pitchFamily="2" charset="-122"/>
                <a:cs typeface="+mj-cs"/>
              </a:rPr>
              <a:t>》</a:t>
            </a:r>
            <a:endParaRPr lang="en-US" altLang="zh-CN" dirty="0">
              <a:latin typeface="Din pro thin" panose="02000503030000020003" pitchFamily="50" charset="0"/>
              <a:ea typeface="宋体" panose="02010600030101010101" pitchFamily="2" charset="-122"/>
              <a:cs typeface="+mj-cs"/>
            </a:endParaRPr>
          </a:p>
          <a:p>
            <a:r>
              <a:rPr lang="zh-CN" altLang="en-US" dirty="0">
                <a:latin typeface="Din pro thin" panose="02000503030000020003" pitchFamily="50" charset="0"/>
                <a:ea typeface="宋体" panose="02010600030101010101" pitchFamily="2" charset="-122"/>
                <a:cs typeface="+mj-cs"/>
              </a:rPr>
              <a:t>胡事民院士介绍计算机图形学的发展，重点阐述数据驱动与深度学习在图形学领域的创新应用。</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哈尔滨工业大学计算机科学与技术学院教授战德臣：</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计算与社会</a:t>
            </a:r>
            <a:r>
              <a:rPr lang="en-US" altLang="zh-CN" sz="2000" dirty="0">
                <a:latin typeface="Din pro thin" panose="02000503030000020003" pitchFamily="50" charset="0"/>
                <a:ea typeface="宋体" panose="02010600030101010101" pitchFamily="2" charset="-122"/>
                <a:cs typeface="+mj-cs"/>
              </a:rPr>
              <a:t>》</a:t>
            </a:r>
            <a:endParaRPr lang="en-US" altLang="zh-CN" dirty="0">
              <a:latin typeface="Din pro thin" panose="02000503030000020003" pitchFamily="50" charset="0"/>
              <a:ea typeface="宋体" panose="02010600030101010101" pitchFamily="2" charset="-122"/>
              <a:cs typeface="+mj-cs"/>
            </a:endParaRPr>
          </a:p>
          <a:p>
            <a:r>
              <a:rPr lang="zh-CN" altLang="en-US" dirty="0">
                <a:latin typeface="Din pro thin" panose="02000503030000020003" pitchFamily="50" charset="0"/>
                <a:ea typeface="宋体" panose="02010600030101010101" pitchFamily="2" charset="-122"/>
                <a:cs typeface="+mj-cs"/>
              </a:rPr>
              <a:t>战德臣教授探讨计算技术对社会变革的深远影响，分析计算与社会发展的互动关系。</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清华大学教授陈文光：</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计算机系统</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处理复杂性的学科</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陈文光教授解析计算机系统如何作为处理复杂性的重要工具，探讨其背后的原理与方法。</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南开大学教授程明明：</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学术诚信与写作规范</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程明明教授强调学术诚信的重要性，详细讲解学术论文写作的规范与技巧，助力学术发展。</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哈尔滨工业大学计算机学院教授车万翔：</a:t>
            </a:r>
            <a:r>
              <a:rPr lang="en-US" altLang="zh-CN" sz="2000" dirty="0">
                <a:latin typeface="Din pro thin" panose="02000503030000020003" pitchFamily="50" charset="0"/>
                <a:ea typeface="宋体" panose="02010600030101010101" pitchFamily="2" charset="-122"/>
                <a:cs typeface="+mj-cs"/>
              </a:rPr>
              <a:t>《ChatGPT</a:t>
            </a:r>
            <a:r>
              <a:rPr lang="zh-CN" altLang="en-US" sz="2000" dirty="0">
                <a:latin typeface="Din pro thin" panose="02000503030000020003" pitchFamily="50" charset="0"/>
                <a:ea typeface="宋体" panose="02010600030101010101" pitchFamily="2" charset="-122"/>
                <a:cs typeface="+mj-cs"/>
              </a:rPr>
              <a:t>的原理与应用</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车万翔教授深入解析</a:t>
            </a:r>
            <a:r>
              <a:rPr lang="en-US" altLang="zh-CN" dirty="0">
                <a:latin typeface="Din pro thin" panose="02000503030000020003" pitchFamily="50" charset="0"/>
                <a:ea typeface="宋体" panose="02010600030101010101" pitchFamily="2" charset="-122"/>
                <a:cs typeface="+mj-cs"/>
              </a:rPr>
              <a:t>ChatGPT</a:t>
            </a:r>
            <a:r>
              <a:rPr lang="zh-CN" altLang="en-US" dirty="0">
                <a:latin typeface="Din pro thin" panose="02000503030000020003" pitchFamily="50" charset="0"/>
                <a:ea typeface="宋体" panose="02010600030101010101" pitchFamily="2" charset="-122"/>
                <a:cs typeface="+mj-cs"/>
              </a:rPr>
              <a:t>的技术原理及其在自然语言处理领域的广泛应用与前景。</a:t>
            </a:r>
            <a:endParaRPr lang="en-US" altLang="zh-CN" sz="2000" dirty="0">
              <a:latin typeface="Din pro thin" panose="02000503030000020003" pitchFamily="50" charset="0"/>
              <a:ea typeface="宋体" panose="02010600030101010101" pitchFamily="2" charset="-122"/>
              <a:cs typeface="+mj-cs"/>
            </a:endParaRPr>
          </a:p>
        </p:txBody>
      </p:sp>
    </p:spTree>
    <p:extLst>
      <p:ext uri="{BB962C8B-B14F-4D97-AF65-F5344CB8AC3E}">
        <p14:creationId xmlns:p14="http://schemas.microsoft.com/office/powerpoint/2010/main" val="3512243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422" b="6422"/>
          <a:stretch/>
        </p:blipFill>
        <p:spPr>
          <a:xfrm>
            <a:off x="1" y="-2409569"/>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50457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92036"/>
            <a:ext cx="10515600" cy="1500187"/>
          </a:xfrm>
        </p:spPr>
        <p:txBody>
          <a:bodyPr>
            <a:normAutofit/>
          </a:bodyPr>
          <a:lstStyle/>
          <a:p>
            <a:r>
              <a:rPr lang="zh-CN" altLang="en-US" sz="2800" dirty="0">
                <a:solidFill>
                  <a:schemeClr val="tx1"/>
                </a:solidFill>
              </a:rPr>
              <a:t>前置知识学习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612311"/>
            <a:ext cx="10515600" cy="2852737"/>
          </a:xfrm>
        </p:spPr>
        <p:txBody>
          <a:bodyPr>
            <a:normAutofit/>
          </a:bodyPr>
          <a:lstStyle/>
          <a:p>
            <a:r>
              <a:rPr lang="zh-CN" altLang="en-US" sz="4800" dirty="0"/>
              <a:t>第三阶段（</a:t>
            </a:r>
            <a:r>
              <a:rPr lang="zh-CN" altLang="en-US" sz="4800" dirty="0">
                <a:latin typeface="DIN Pro" panose="02000503030000020004" pitchFamily="50" charset="0"/>
              </a:rPr>
              <a:t>2024</a:t>
            </a:r>
            <a:r>
              <a:rPr lang="en-US" altLang="zh-CN" sz="4800" dirty="0">
                <a:latin typeface="DIN Pro" panose="02000503030000020004" pitchFamily="50" charset="0"/>
              </a:rPr>
              <a:t>.</a:t>
            </a:r>
            <a:r>
              <a:rPr lang="zh-CN" altLang="en-US" sz="4800" dirty="0">
                <a:latin typeface="DIN Pro" panose="02000503030000020004" pitchFamily="50" charset="0"/>
              </a:rPr>
              <a:t>0</a:t>
            </a:r>
            <a:r>
              <a:rPr lang="en-US" altLang="zh-CN" sz="4800" dirty="0">
                <a:latin typeface="DIN Pro" panose="02000503030000020004" pitchFamily="50" charset="0"/>
              </a:rPr>
              <a:t>3-05</a:t>
            </a:r>
            <a:r>
              <a:rPr lang="zh-CN" altLang="en-US" sz="4800" dirty="0"/>
              <a:t>）</a:t>
            </a:r>
            <a:endParaRPr lang="zh-SG" altLang="en-US" sz="4800" dirty="0"/>
          </a:p>
        </p:txBody>
      </p:sp>
    </p:spTree>
    <p:extLst>
      <p:ext uri="{BB962C8B-B14F-4D97-AF65-F5344CB8AC3E}">
        <p14:creationId xmlns:p14="http://schemas.microsoft.com/office/powerpoint/2010/main" val="287623711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FF DIN® Pro Thin"/>
        <a:ea typeface="等线 Light"/>
        <a:cs typeface=""/>
      </a:majorFont>
      <a:minorFont>
        <a:latin typeface="DIN Pro thin"/>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1263</TotalTime>
  <Words>1292</Words>
  <Application>Microsoft Office PowerPoint</Application>
  <PresentationFormat>宽屏</PresentationFormat>
  <Paragraphs>114</Paragraphs>
  <Slides>19</Slides>
  <Notes>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0</vt:i4>
      </vt:variant>
      <vt:variant>
        <vt:lpstr>幻灯片标题</vt:lpstr>
      </vt:variant>
      <vt:variant>
        <vt:i4>19</vt:i4>
      </vt:variant>
    </vt:vector>
  </HeadingPairs>
  <TitlesOfParts>
    <vt:vector size="27" baseType="lpstr">
      <vt:lpstr>宋体</vt:lpstr>
      <vt:lpstr>Arial</vt:lpstr>
      <vt:lpstr>DIN Pro thin</vt:lpstr>
      <vt:lpstr>DIN Pro thin</vt:lpstr>
      <vt:lpstr>DIN Pro</vt:lpstr>
      <vt:lpstr>华文宋体</vt:lpstr>
      <vt:lpstr>DIN Pro medium</vt:lpstr>
      <vt:lpstr>Office 主题​​</vt:lpstr>
      <vt:lpstr>英才计划中期总结</vt:lpstr>
      <vt:lpstr>目录</vt:lpstr>
      <vt:lpstr>第一阶段（2024.01）</vt:lpstr>
      <vt:lpstr>第一阶段（2024.01） 面试、导师见面会和立项</vt:lpstr>
      <vt:lpstr>第一阶段（2024.01） 面试、导师见面会和立项</vt:lpstr>
      <vt:lpstr>PowerPoint 演示文稿</vt:lpstr>
      <vt:lpstr>第二阶段（2024.02）</vt:lpstr>
      <vt:lpstr>PowerPoint 演示文稿</vt:lpstr>
      <vt:lpstr>第三阶段（2024.03-05）</vt:lpstr>
      <vt:lpstr>第三阶段（2024.03-2024.05） 前置知识学习</vt:lpstr>
      <vt:lpstr>第三阶段（2024.03-2024.05） 前置知识学习</vt:lpstr>
      <vt:lpstr>第三阶段（2024.03-2024.05） 前置知识学习</vt:lpstr>
      <vt:lpstr>第三阶段（2024.03-2024.05） 前置知识学习</vt:lpstr>
      <vt:lpstr>第四阶段（2024.05-07）</vt:lpstr>
      <vt:lpstr>第四阶段（2024.05-2024.07） 理论学习</vt:lpstr>
      <vt:lpstr>第四阶段（2024.05-2024.07） 理论学习</vt:lpstr>
      <vt:lpstr>第四阶段（2024.05-2024.07） 理论学习</vt:lpstr>
      <vt:lpstr>第四阶段（2024.05-2024.07） 理论学习</vt:lpstr>
      <vt:lpstr>总结</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ROSE L.</dc:creator>
  <cp:lastModifiedBy>ROSE L.</cp:lastModifiedBy>
  <cp:revision>7</cp:revision>
  <dcterms:created xsi:type="dcterms:W3CDTF">2024-07-06T03:06:57Z</dcterms:created>
  <dcterms:modified xsi:type="dcterms:W3CDTF">2024-07-17T02:50:52Z</dcterms:modified>
</cp:coreProperties>
</file>

<file path=docProps/thumbnail.jpeg>
</file>